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258" r:id="rId3"/>
    <p:sldId id="316" r:id="rId4"/>
    <p:sldId id="311" r:id="rId5"/>
    <p:sldId id="312" r:id="rId6"/>
    <p:sldId id="313" r:id="rId7"/>
    <p:sldId id="314" r:id="rId8"/>
    <p:sldId id="315" r:id="rId9"/>
    <p:sldId id="317" r:id="rId10"/>
    <p:sldId id="318" r:id="rId11"/>
    <p:sldId id="288" r:id="rId12"/>
    <p:sldId id="289" r:id="rId13"/>
    <p:sldId id="290" r:id="rId14"/>
    <p:sldId id="292" r:id="rId15"/>
    <p:sldId id="293" r:id="rId16"/>
    <p:sldId id="294" r:id="rId17"/>
    <p:sldId id="295" r:id="rId18"/>
    <p:sldId id="296" r:id="rId19"/>
    <p:sldId id="297" r:id="rId20"/>
    <p:sldId id="298" r:id="rId21"/>
    <p:sldId id="299" r:id="rId22"/>
    <p:sldId id="300" r:id="rId23"/>
    <p:sldId id="291" r:id="rId24"/>
    <p:sldId id="301" r:id="rId25"/>
    <p:sldId id="303" r:id="rId26"/>
    <p:sldId id="304" r:id="rId27"/>
    <p:sldId id="305" r:id="rId28"/>
    <p:sldId id="257" r:id="rId29"/>
    <p:sldId id="287" r:id="rId30"/>
    <p:sldId id="308" r:id="rId31"/>
    <p:sldId id="309" r:id="rId32"/>
    <p:sldId id="310" r:id="rId33"/>
    <p:sldId id="307" r:id="rId34"/>
    <p:sldId id="267" r:id="rId35"/>
    <p:sldId id="260" r:id="rId36"/>
    <p:sldId id="261" r:id="rId37"/>
    <p:sldId id="262" r:id="rId38"/>
    <p:sldId id="263" r:id="rId39"/>
    <p:sldId id="264" r:id="rId40"/>
    <p:sldId id="265" r:id="rId41"/>
    <p:sldId id="333" r:id="rId42"/>
    <p:sldId id="334" r:id="rId43"/>
    <p:sldId id="321" r:id="rId44"/>
    <p:sldId id="322" r:id="rId45"/>
    <p:sldId id="323" r:id="rId46"/>
    <p:sldId id="324" r:id="rId47"/>
    <p:sldId id="325" r:id="rId48"/>
    <p:sldId id="326" r:id="rId49"/>
    <p:sldId id="327" r:id="rId50"/>
    <p:sldId id="328" r:id="rId51"/>
    <p:sldId id="330" r:id="rId52"/>
    <p:sldId id="331" r:id="rId53"/>
    <p:sldId id="268" r:id="rId54"/>
    <p:sldId id="269" r:id="rId55"/>
    <p:sldId id="271" r:id="rId56"/>
    <p:sldId id="270" r:id="rId57"/>
    <p:sldId id="272" r:id="rId58"/>
    <p:sldId id="273" r:id="rId59"/>
    <p:sldId id="306" r:id="rId60"/>
    <p:sldId id="275" r:id="rId61"/>
    <p:sldId id="274" r:id="rId62"/>
    <p:sldId id="276" r:id="rId63"/>
    <p:sldId id="278" r:id="rId64"/>
    <p:sldId id="282" r:id="rId65"/>
    <p:sldId id="284" r:id="rId66"/>
    <p:sldId id="285" r:id="rId6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56FFA-B49E-4FD4-BE20-DC5E44592867}" type="datetimeFigureOut">
              <a:rPr lang="sv-SE" smtClean="0"/>
              <a:pPr/>
              <a:t>2014-01-30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4FD99F-4F6B-4A53-ADEF-589354D63713}" type="slidenum">
              <a:rPr lang="sv-SE" smtClean="0"/>
              <a:pPr/>
              <a:t>‹#›</a:t>
            </a:fld>
            <a:endParaRPr lang="sv-SE"/>
          </a:p>
        </p:txBody>
      </p:sp>
    </p:spTree>
    <p:extLst>
      <p:ext uri="{BB962C8B-B14F-4D97-AF65-F5344CB8AC3E}">
        <p14:creationId xmlns:p14="http://schemas.microsoft.com/office/powerpoint/2010/main" val="3740471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1</a:t>
            </a:fld>
            <a:endParaRPr lang="sv-SE"/>
          </a:p>
        </p:txBody>
      </p:sp>
    </p:spTree>
    <p:extLst>
      <p:ext uri="{BB962C8B-B14F-4D97-AF65-F5344CB8AC3E}">
        <p14:creationId xmlns:p14="http://schemas.microsoft.com/office/powerpoint/2010/main" val="4179347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242A762B-CCB9-47A1-BD99-BB7734F153F1}" type="slidenum">
              <a:rPr lang="sv-SE" smtClean="0">
                <a:latin typeface="Arial" charset="0"/>
              </a:rPr>
              <a:pPr/>
              <a:t>10</a:t>
            </a:fld>
            <a:endParaRPr lang="sv-SE" smtClean="0">
              <a:latin typeface="Arial" charset="0"/>
            </a:endParaRPr>
          </a:p>
        </p:txBody>
      </p:sp>
      <p:sp>
        <p:nvSpPr>
          <p:cNvPr id="75779"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0286" tIns="45144" rIns="90286" bIns="45144" anchor="b"/>
          <a:lstStyle/>
          <a:p>
            <a:pPr algn="r"/>
            <a:fld id="{62E939A3-48B8-4A9C-BCA0-B48B77229A6E}" type="slidenum">
              <a:rPr lang="sv-SE" sz="1200"/>
              <a:pPr algn="r"/>
              <a:t>10</a:t>
            </a:fld>
            <a:endParaRPr lang="sv-SE" sz="1200"/>
          </a:p>
        </p:txBody>
      </p:sp>
      <p:sp>
        <p:nvSpPr>
          <p:cNvPr id="75780" name="Rectangle 2"/>
          <p:cNvSpPr>
            <a:spLocks noGrp="1" noRot="1" noChangeAspect="1" noChangeArrowheads="1" noTextEdit="1"/>
          </p:cNvSpPr>
          <p:nvPr>
            <p:ph type="sldImg"/>
          </p:nvPr>
        </p:nvSpPr>
        <p:spPr>
          <a:xfrm>
            <a:off x="1143000" y="684213"/>
            <a:ext cx="4573588" cy="3430587"/>
          </a:xfrm>
          <a:ln/>
        </p:spPr>
      </p:sp>
      <p:sp>
        <p:nvSpPr>
          <p:cNvPr id="75781" name="Rectangle 3"/>
          <p:cNvSpPr>
            <a:spLocks noGrp="1" noChangeArrowheads="1"/>
          </p:cNvSpPr>
          <p:nvPr>
            <p:ph type="body" idx="1"/>
          </p:nvPr>
        </p:nvSpPr>
        <p:spPr>
          <a:xfrm>
            <a:off x="685800" y="4344988"/>
            <a:ext cx="5486400" cy="4114800"/>
          </a:xfrm>
          <a:solidFill>
            <a:srgbClr val="FFFFFF"/>
          </a:solidFill>
          <a:ln>
            <a:solidFill>
              <a:srgbClr val="000000"/>
            </a:solidFill>
          </a:ln>
        </p:spPr>
        <p:txBody>
          <a:bodyPr lIns="90402" tIns="45202" rIns="90402" bIns="45202"/>
          <a:lstStyle/>
          <a:p>
            <a:pPr eaLnBrk="1" hangingPunct="1">
              <a:spcBef>
                <a:spcPct val="0"/>
              </a:spcBef>
            </a:pPr>
            <a:endParaRPr lang="en-GB"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tshållare för bildobjekt 1"/>
          <p:cNvSpPr>
            <a:spLocks noGrp="1" noRot="1" noChangeAspect="1" noTextEdit="1"/>
          </p:cNvSpPr>
          <p:nvPr>
            <p:ph type="sldImg"/>
          </p:nvPr>
        </p:nvSpPr>
        <p:spPr>
          <a:ln/>
        </p:spPr>
      </p:sp>
      <p:sp>
        <p:nvSpPr>
          <p:cNvPr id="37891"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sv-SE" smtClean="0">
              <a:latin typeface="Arial" pitchFamily="34" charset="0"/>
            </a:endParaRPr>
          </a:p>
        </p:txBody>
      </p:sp>
      <p:sp>
        <p:nvSpPr>
          <p:cNvPr id="4" name="Platshållare för bildnummer 3"/>
          <p:cNvSpPr>
            <a:spLocks noGrp="1"/>
          </p:cNvSpPr>
          <p:nvPr>
            <p:ph type="sldNum" sz="quarter" idx="5"/>
          </p:nvPr>
        </p:nvSpPr>
        <p:spPr/>
        <p:txBody>
          <a:bodyPr/>
          <a:lstStyle/>
          <a:p>
            <a:pPr>
              <a:defRPr/>
            </a:pPr>
            <a:fld id="{DDA23140-210C-424F-B847-352C76FE1F46}" type="slidenum">
              <a:rPr lang="sv-SE" smtClean="0"/>
              <a:pPr>
                <a:defRPr/>
              </a:pPr>
              <a:t>11</a:t>
            </a:fld>
            <a:endParaRPr lang="sv-S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Platshållare för bildobjekt 1"/>
          <p:cNvSpPr>
            <a:spLocks noGrp="1" noRot="1" noChangeAspect="1" noTextEdit="1"/>
          </p:cNvSpPr>
          <p:nvPr>
            <p:ph type="sldImg"/>
          </p:nvPr>
        </p:nvSpPr>
        <p:spPr>
          <a:ln/>
        </p:spPr>
      </p:sp>
      <p:sp>
        <p:nvSpPr>
          <p:cNvPr id="38915"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sv-SE" smtClean="0">
              <a:latin typeface="Arial" pitchFamily="34" charset="0"/>
            </a:endParaRPr>
          </a:p>
        </p:txBody>
      </p:sp>
      <p:sp>
        <p:nvSpPr>
          <p:cNvPr id="4" name="Platshållare för bildnummer 3"/>
          <p:cNvSpPr>
            <a:spLocks noGrp="1"/>
          </p:cNvSpPr>
          <p:nvPr>
            <p:ph type="sldNum" sz="quarter" idx="5"/>
          </p:nvPr>
        </p:nvSpPr>
        <p:spPr/>
        <p:txBody>
          <a:bodyPr/>
          <a:lstStyle/>
          <a:p>
            <a:pPr>
              <a:defRPr/>
            </a:pPr>
            <a:fld id="{001966DF-D130-4DF5-A8A0-AD00472B2306}" type="slidenum">
              <a:rPr lang="sv-SE" smtClean="0"/>
              <a:pPr>
                <a:defRPr/>
              </a:pPr>
              <a:t>12</a:t>
            </a:fld>
            <a:endParaRPr lang="sv-S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Platshållare för bildobjekt 1"/>
          <p:cNvSpPr>
            <a:spLocks noGrp="1" noRot="1" noChangeAspect="1" noTextEdit="1"/>
          </p:cNvSpPr>
          <p:nvPr>
            <p:ph type="sldImg"/>
          </p:nvPr>
        </p:nvSpPr>
        <p:spPr>
          <a:ln/>
        </p:spPr>
      </p:sp>
      <p:sp>
        <p:nvSpPr>
          <p:cNvPr id="40963"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sv-SE" smtClean="0">
              <a:latin typeface="Arial" pitchFamily="34" charset="0"/>
            </a:endParaRPr>
          </a:p>
        </p:txBody>
      </p:sp>
      <p:sp>
        <p:nvSpPr>
          <p:cNvPr id="4" name="Platshållare för bildnummer 3"/>
          <p:cNvSpPr>
            <a:spLocks noGrp="1"/>
          </p:cNvSpPr>
          <p:nvPr>
            <p:ph type="sldNum" sz="quarter" idx="5"/>
          </p:nvPr>
        </p:nvSpPr>
        <p:spPr/>
        <p:txBody>
          <a:bodyPr/>
          <a:lstStyle/>
          <a:p>
            <a:pPr>
              <a:defRPr/>
            </a:pPr>
            <a:fld id="{8387E9BD-A80A-4E7D-9FD0-8F144403E00E}" type="slidenum">
              <a:rPr lang="sv-SE" smtClean="0"/>
              <a:pPr>
                <a:defRPr/>
              </a:pPr>
              <a:t>13</a:t>
            </a:fld>
            <a:endParaRPr lang="sv-S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14</a:t>
            </a:fld>
            <a:endParaRPr lang="sv-SE"/>
          </a:p>
        </p:txBody>
      </p:sp>
    </p:spTree>
    <p:extLst>
      <p:ext uri="{BB962C8B-B14F-4D97-AF65-F5344CB8AC3E}">
        <p14:creationId xmlns:p14="http://schemas.microsoft.com/office/powerpoint/2010/main" val="2527928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3DB2C98-F0B5-4D4C-BD5F-C64ED8B0A46B}" type="slidenum">
              <a:rPr lang="sv-SE" altLang="sv-SE" smtClean="0"/>
              <a:pPr eaLnBrk="1" hangingPunct="1"/>
              <a:t>15</a:t>
            </a:fld>
            <a:endParaRPr lang="sv-SE" altLang="sv-SE" smtClean="0"/>
          </a:p>
        </p:txBody>
      </p:sp>
      <p:sp>
        <p:nvSpPr>
          <p:cNvPr id="35843" name="Platshållare för bildobjekt 1"/>
          <p:cNvSpPr>
            <a:spLocks noGrp="1" noRot="1" noChangeAspect="1" noTextEdit="1"/>
          </p:cNvSpPr>
          <p:nvPr>
            <p:ph type="sldImg"/>
          </p:nvPr>
        </p:nvSpPr>
        <p:spPr>
          <a:ln/>
        </p:spPr>
      </p:sp>
      <p:sp>
        <p:nvSpPr>
          <p:cNvPr id="35844"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35845" name="Platshållare för bild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57412A6C-B25E-4C17-9C67-4AA546AA990D}" type="slidenum">
              <a:rPr lang="sv-SE" altLang="sv-SE" sz="1200"/>
              <a:pPr algn="r" eaLnBrk="1" hangingPunct="1"/>
              <a:t>15</a:t>
            </a:fld>
            <a:endParaRPr lang="sv-SE" altLang="sv-SE"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D997224-A794-4F79-AC70-ABF66ACDFE53}" type="slidenum">
              <a:rPr lang="sv-SE" altLang="sv-SE" smtClean="0"/>
              <a:pPr eaLnBrk="1" hangingPunct="1"/>
              <a:t>16</a:t>
            </a:fld>
            <a:endParaRPr lang="sv-SE" altLang="sv-SE" smtClean="0"/>
          </a:p>
        </p:txBody>
      </p:sp>
      <p:sp>
        <p:nvSpPr>
          <p:cNvPr id="36867" name="Platshållare för bildobjekt 1"/>
          <p:cNvSpPr>
            <a:spLocks noGrp="1" noRot="1" noChangeAspect="1" noTextEdit="1"/>
          </p:cNvSpPr>
          <p:nvPr>
            <p:ph type="sldImg"/>
          </p:nvPr>
        </p:nvSpPr>
        <p:spPr>
          <a:ln/>
        </p:spPr>
      </p:sp>
      <p:sp>
        <p:nvSpPr>
          <p:cNvPr id="36868"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36869" name="Platshållare för bild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13747BA4-8087-464A-81EB-0F1116FA4437}" type="slidenum">
              <a:rPr lang="sv-SE" altLang="sv-SE" sz="1200"/>
              <a:pPr algn="r" eaLnBrk="1" hangingPunct="1"/>
              <a:t>16</a:t>
            </a:fld>
            <a:endParaRPr lang="sv-SE" altLang="sv-SE"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8F6E23A-200B-45E6-88E3-075D0D2F9B8E}" type="slidenum">
              <a:rPr lang="sv-SE" altLang="sv-SE" smtClean="0"/>
              <a:pPr eaLnBrk="1" hangingPunct="1"/>
              <a:t>17</a:t>
            </a:fld>
            <a:endParaRPr lang="sv-SE" altLang="sv-SE" smtClean="0"/>
          </a:p>
        </p:txBody>
      </p:sp>
      <p:sp>
        <p:nvSpPr>
          <p:cNvPr id="37891" name="Platshållare för bildobjekt 1"/>
          <p:cNvSpPr>
            <a:spLocks noGrp="1" noRot="1" noChangeAspect="1" noTextEdit="1"/>
          </p:cNvSpPr>
          <p:nvPr>
            <p:ph type="sldImg"/>
          </p:nvPr>
        </p:nvSpPr>
        <p:spPr>
          <a:ln/>
        </p:spPr>
      </p:sp>
      <p:sp>
        <p:nvSpPr>
          <p:cNvPr id="37892"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37893" name="Platshållare för bild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15624A83-F8FB-42A8-A690-BE8FF4A2DE26}" type="slidenum">
              <a:rPr lang="sv-SE" altLang="sv-SE" sz="1200"/>
              <a:pPr algn="r" eaLnBrk="1" hangingPunct="1"/>
              <a:t>17</a:t>
            </a:fld>
            <a:endParaRPr lang="sv-SE" altLang="sv-SE"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49DD310-C5F5-4889-9345-32A6E4C4FB51}" type="slidenum">
              <a:rPr lang="sv-SE" altLang="sv-SE" smtClean="0"/>
              <a:pPr eaLnBrk="1" hangingPunct="1"/>
              <a:t>18</a:t>
            </a:fld>
            <a:endParaRPr lang="sv-SE" altLang="sv-SE" smtClean="0"/>
          </a:p>
        </p:txBody>
      </p:sp>
      <p:sp>
        <p:nvSpPr>
          <p:cNvPr id="38915" name="Platshållare för bildobjekt 1"/>
          <p:cNvSpPr>
            <a:spLocks noGrp="1" noRot="1" noChangeAspect="1" noTextEdit="1"/>
          </p:cNvSpPr>
          <p:nvPr>
            <p:ph type="sldImg"/>
          </p:nvPr>
        </p:nvSpPr>
        <p:spPr>
          <a:ln/>
        </p:spPr>
      </p:sp>
      <p:sp>
        <p:nvSpPr>
          <p:cNvPr id="38916"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38917" name="Platshållare för bild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CAF2BCA9-D8F0-4F04-9C2F-DBDE1473D4B5}" type="slidenum">
              <a:rPr lang="sv-SE" altLang="sv-SE" sz="1200"/>
              <a:pPr algn="r" eaLnBrk="1" hangingPunct="1"/>
              <a:t>18</a:t>
            </a:fld>
            <a:endParaRPr lang="sv-SE" altLang="sv-SE"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19</a:t>
            </a:fld>
            <a:endParaRPr lang="sv-SE"/>
          </a:p>
        </p:txBody>
      </p:sp>
    </p:spTree>
    <p:extLst>
      <p:ext uri="{BB962C8B-B14F-4D97-AF65-F5344CB8AC3E}">
        <p14:creationId xmlns:p14="http://schemas.microsoft.com/office/powerpoint/2010/main" val="766964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2</a:t>
            </a:fld>
            <a:endParaRPr lang="sv-SE"/>
          </a:p>
        </p:txBody>
      </p:sp>
    </p:spTree>
    <p:extLst>
      <p:ext uri="{BB962C8B-B14F-4D97-AF65-F5344CB8AC3E}">
        <p14:creationId xmlns:p14="http://schemas.microsoft.com/office/powerpoint/2010/main" val="33476935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20</a:t>
            </a:fld>
            <a:endParaRPr lang="sv-SE"/>
          </a:p>
        </p:txBody>
      </p:sp>
    </p:spTree>
    <p:extLst>
      <p:ext uri="{BB962C8B-B14F-4D97-AF65-F5344CB8AC3E}">
        <p14:creationId xmlns:p14="http://schemas.microsoft.com/office/powerpoint/2010/main" val="20993901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21</a:t>
            </a:fld>
            <a:endParaRPr lang="sv-SE"/>
          </a:p>
        </p:txBody>
      </p:sp>
    </p:spTree>
    <p:extLst>
      <p:ext uri="{BB962C8B-B14F-4D97-AF65-F5344CB8AC3E}">
        <p14:creationId xmlns:p14="http://schemas.microsoft.com/office/powerpoint/2010/main" val="16154502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22</a:t>
            </a:fld>
            <a:endParaRPr lang="sv-SE"/>
          </a:p>
        </p:txBody>
      </p:sp>
    </p:spTree>
    <p:extLst>
      <p:ext uri="{BB962C8B-B14F-4D97-AF65-F5344CB8AC3E}">
        <p14:creationId xmlns:p14="http://schemas.microsoft.com/office/powerpoint/2010/main" val="2475203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Platshållare för bildobjekt 1"/>
          <p:cNvSpPr>
            <a:spLocks noGrp="1" noRot="1" noChangeAspect="1" noTextEdit="1"/>
          </p:cNvSpPr>
          <p:nvPr>
            <p:ph type="sldImg"/>
          </p:nvPr>
        </p:nvSpPr>
        <p:spPr>
          <a:ln/>
        </p:spPr>
      </p:sp>
      <p:sp>
        <p:nvSpPr>
          <p:cNvPr id="44035"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48132" name="Platshållare för bildnummer 3"/>
          <p:cNvSpPr>
            <a:spLocks noGrp="1"/>
          </p:cNvSpPr>
          <p:nvPr>
            <p:ph type="sldNum" sz="quarter" idx="5"/>
          </p:nvPr>
        </p:nvSpPr>
        <p:spPr/>
        <p:txBody>
          <a:bodyPr/>
          <a:lstStyle/>
          <a:p>
            <a:pPr>
              <a:defRPr/>
            </a:pPr>
            <a:fld id="{42E4DE66-06AF-4FD6-A042-BB6FFC9A91BF}" type="slidenum">
              <a:rPr lang="sv-SE" smtClean="0"/>
              <a:pPr>
                <a:defRPr/>
              </a:pPr>
              <a:t>23</a:t>
            </a:fld>
            <a:endParaRPr lang="sv-S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Platshållare för bildobjekt 1"/>
          <p:cNvSpPr>
            <a:spLocks noGrp="1" noRot="1" noChangeAspect="1" noTextEdit="1"/>
          </p:cNvSpPr>
          <p:nvPr>
            <p:ph type="sldImg"/>
          </p:nvPr>
        </p:nvSpPr>
        <p:spPr>
          <a:ln/>
        </p:spPr>
      </p:sp>
      <p:sp>
        <p:nvSpPr>
          <p:cNvPr id="47107"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sv-SE" smtClean="0">
              <a:latin typeface="Arial" pitchFamily="34" charset="0"/>
            </a:endParaRPr>
          </a:p>
        </p:txBody>
      </p:sp>
      <p:sp>
        <p:nvSpPr>
          <p:cNvPr id="49156" name="Platshållare för bildnummer 3"/>
          <p:cNvSpPr>
            <a:spLocks noGrp="1"/>
          </p:cNvSpPr>
          <p:nvPr>
            <p:ph type="sldNum" sz="quarter" idx="5"/>
          </p:nvPr>
        </p:nvSpPr>
        <p:spPr/>
        <p:txBody>
          <a:bodyPr/>
          <a:lstStyle/>
          <a:p>
            <a:pPr>
              <a:defRPr/>
            </a:pPr>
            <a:fld id="{B40862B3-C41A-4935-A0A7-9BF3C769A061}" type="slidenum">
              <a:rPr lang="sv-SE" smtClean="0"/>
              <a:pPr>
                <a:defRPr/>
              </a:pPr>
              <a:t>24</a:t>
            </a:fld>
            <a:endParaRPr lang="sv-S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latshållare för bildobjekt 1"/>
          <p:cNvSpPr>
            <a:spLocks noGrp="1" noRot="1" noChangeAspect="1" noTextEdit="1"/>
          </p:cNvSpPr>
          <p:nvPr>
            <p:ph type="sldImg"/>
          </p:nvPr>
        </p:nvSpPr>
        <p:spPr>
          <a:ln/>
        </p:spPr>
      </p:sp>
      <p:sp>
        <p:nvSpPr>
          <p:cNvPr id="49155"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55300" name="Platshållare för bildnummer 3"/>
          <p:cNvSpPr>
            <a:spLocks noGrp="1"/>
          </p:cNvSpPr>
          <p:nvPr>
            <p:ph type="sldNum" sz="quarter" idx="5"/>
          </p:nvPr>
        </p:nvSpPr>
        <p:spPr/>
        <p:txBody>
          <a:bodyPr/>
          <a:lstStyle/>
          <a:p>
            <a:pPr>
              <a:defRPr/>
            </a:pPr>
            <a:fld id="{1DA32890-45FD-45A9-9C04-CBCEEC464B2D}" type="slidenum">
              <a:rPr lang="sv-SE" smtClean="0"/>
              <a:pPr>
                <a:defRPr/>
              </a:pPr>
              <a:t>25</a:t>
            </a:fld>
            <a:endParaRPr lang="sv-S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Platshållare för bildobjekt 1"/>
          <p:cNvSpPr>
            <a:spLocks noGrp="1" noRot="1" noChangeAspect="1" noTextEdit="1"/>
          </p:cNvSpPr>
          <p:nvPr>
            <p:ph type="sldImg"/>
          </p:nvPr>
        </p:nvSpPr>
        <p:spPr>
          <a:ln/>
        </p:spPr>
      </p:sp>
      <p:sp>
        <p:nvSpPr>
          <p:cNvPr id="61443"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73732" name="Platshållare för bildnummer 3"/>
          <p:cNvSpPr>
            <a:spLocks noGrp="1"/>
          </p:cNvSpPr>
          <p:nvPr>
            <p:ph type="sldNum" sz="quarter" idx="5"/>
          </p:nvPr>
        </p:nvSpPr>
        <p:spPr/>
        <p:txBody>
          <a:bodyPr/>
          <a:lstStyle/>
          <a:p>
            <a:pPr>
              <a:defRPr/>
            </a:pPr>
            <a:fld id="{9DF87C85-12C0-47E8-BDC3-9EA409BCC565}" type="slidenum">
              <a:rPr lang="sv-SE" smtClean="0"/>
              <a:pPr>
                <a:defRPr/>
              </a:pPr>
              <a:t>26</a:t>
            </a:fld>
            <a:endParaRPr lang="sv-S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Platshållare för bildobjekt 1"/>
          <p:cNvSpPr>
            <a:spLocks noGrp="1" noRot="1" noChangeAspect="1" noTextEdit="1"/>
          </p:cNvSpPr>
          <p:nvPr>
            <p:ph type="sldImg"/>
          </p:nvPr>
        </p:nvSpPr>
        <p:spPr>
          <a:ln/>
        </p:spPr>
      </p:sp>
      <p:sp>
        <p:nvSpPr>
          <p:cNvPr id="62467"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74756" name="Platshållare för bildnummer 3"/>
          <p:cNvSpPr>
            <a:spLocks noGrp="1"/>
          </p:cNvSpPr>
          <p:nvPr>
            <p:ph type="sldNum" sz="quarter" idx="5"/>
          </p:nvPr>
        </p:nvSpPr>
        <p:spPr/>
        <p:txBody>
          <a:bodyPr/>
          <a:lstStyle/>
          <a:p>
            <a:pPr>
              <a:defRPr/>
            </a:pPr>
            <a:fld id="{14E3F02E-B70C-4BB7-B981-59F458D31B7E}" type="slidenum">
              <a:rPr lang="sv-SE" smtClean="0"/>
              <a:pPr>
                <a:defRPr/>
              </a:pPr>
              <a:t>27</a:t>
            </a:fld>
            <a:endParaRPr lang="sv-S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Platshållare för bildobjekt 1"/>
          <p:cNvSpPr>
            <a:spLocks noGrp="1" noRot="1" noChangeAspect="1" noTextEdit="1"/>
          </p:cNvSpPr>
          <p:nvPr>
            <p:ph type="sldImg"/>
          </p:nvPr>
        </p:nvSpPr>
        <p:spPr>
          <a:ln/>
        </p:spPr>
      </p:sp>
      <p:sp>
        <p:nvSpPr>
          <p:cNvPr id="87043" name="Platshållare för anteckningar 2"/>
          <p:cNvSpPr>
            <a:spLocks noGrp="1"/>
          </p:cNvSpPr>
          <p:nvPr>
            <p:ph type="body" idx="1"/>
          </p:nvPr>
        </p:nvSpPr>
        <p:spPr>
          <a:noFill/>
          <a:ln/>
        </p:spPr>
        <p:txBody>
          <a:bodyPr/>
          <a:lstStyle/>
          <a:p>
            <a:endParaRPr lang="sv-SE" smtClean="0"/>
          </a:p>
        </p:txBody>
      </p:sp>
      <p:sp>
        <p:nvSpPr>
          <p:cNvPr id="87044" name="Platshållare för bildnummer 3"/>
          <p:cNvSpPr>
            <a:spLocks noGrp="1"/>
          </p:cNvSpPr>
          <p:nvPr>
            <p:ph type="sldNum" sz="quarter" idx="5"/>
          </p:nvPr>
        </p:nvSpPr>
        <p:spPr>
          <a:noFill/>
        </p:spPr>
        <p:txBody>
          <a:bodyPr/>
          <a:lstStyle/>
          <a:p>
            <a:fld id="{A72DD428-8C0B-43FD-B9B7-79DA04A68484}" type="slidenum">
              <a:rPr lang="sv-SE" smtClean="0"/>
              <a:pPr/>
              <a:t>28</a:t>
            </a:fld>
            <a:endParaRPr lang="sv-S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61C80895-865B-4A9D-BA48-99FA8EE54E1F}" type="slidenum">
              <a:rPr lang="sv-SE" sz="1200">
                <a:latin typeface="Times New Roman" pitchFamily="18" charset="0"/>
              </a:rPr>
              <a:pPr algn="r" eaLnBrk="0" hangingPunct="0"/>
              <a:t>29</a:t>
            </a:fld>
            <a:endParaRPr lang="sv-SE" sz="1200">
              <a:latin typeface="Times New Roman" pitchFamily="18"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3</a:t>
            </a:fld>
            <a:endParaRPr lang="sv-SE"/>
          </a:p>
        </p:txBody>
      </p:sp>
    </p:spTree>
    <p:extLst>
      <p:ext uri="{BB962C8B-B14F-4D97-AF65-F5344CB8AC3E}">
        <p14:creationId xmlns:p14="http://schemas.microsoft.com/office/powerpoint/2010/main" val="3769934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Platshållare för bildobjekt 1"/>
          <p:cNvSpPr>
            <a:spLocks noGrp="1" noRot="1" noChangeAspect="1" noTextEdit="1"/>
          </p:cNvSpPr>
          <p:nvPr>
            <p:ph type="sldImg"/>
          </p:nvPr>
        </p:nvSpPr>
        <p:spPr>
          <a:ln/>
        </p:spPr>
      </p:sp>
      <p:sp>
        <p:nvSpPr>
          <p:cNvPr id="139267"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sv-SE" smtClean="0"/>
          </a:p>
        </p:txBody>
      </p:sp>
      <p:sp>
        <p:nvSpPr>
          <p:cNvPr id="139268" name="Platshållare för bild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a:fld id="{07A85F33-EC73-46E7-B3B7-75530B524A7A}" type="slidenum">
              <a:rPr lang="sv-SE" altLang="sv-SE" sz="1200">
                <a:latin typeface="Arial" pitchFamily="34" charset="0"/>
              </a:rPr>
              <a:pPr algn="r"/>
              <a:t>30</a:t>
            </a:fld>
            <a:endParaRPr lang="sv-SE" altLang="sv-SE" sz="120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31</a:t>
            </a:fld>
            <a:endParaRPr lang="sv-SE"/>
          </a:p>
        </p:txBody>
      </p:sp>
    </p:spTree>
    <p:extLst>
      <p:ext uri="{BB962C8B-B14F-4D97-AF65-F5344CB8AC3E}">
        <p14:creationId xmlns:p14="http://schemas.microsoft.com/office/powerpoint/2010/main" val="4548752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6"/>
          <p:cNvSpPr txBox="1">
            <a:spLocks noGrp="1"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sv-SE" sz="1200">
                <a:latin typeface="Times New Roman" pitchFamily="18" charset="0"/>
              </a:rPr>
              <a:t>© Claudia Fahlke</a:t>
            </a: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33</a:t>
            </a:fld>
            <a:endParaRPr lang="sv-SE"/>
          </a:p>
        </p:txBody>
      </p:sp>
    </p:spTree>
    <p:extLst>
      <p:ext uri="{BB962C8B-B14F-4D97-AF65-F5344CB8AC3E}">
        <p14:creationId xmlns:p14="http://schemas.microsoft.com/office/powerpoint/2010/main" val="28061716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34</a:t>
            </a:fld>
            <a:endParaRPr lang="sv-SE"/>
          </a:p>
        </p:txBody>
      </p:sp>
    </p:spTree>
    <p:extLst>
      <p:ext uri="{BB962C8B-B14F-4D97-AF65-F5344CB8AC3E}">
        <p14:creationId xmlns:p14="http://schemas.microsoft.com/office/powerpoint/2010/main" val="39533369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213A9A1-09D1-46D3-A5BD-1002B0D93242}" type="slidenum">
              <a:rPr lang="sv-SE" smtClean="0">
                <a:latin typeface="Arial" pitchFamily="34" charset="0"/>
              </a:rPr>
              <a:pPr eaLnBrk="1" hangingPunct="1"/>
              <a:t>35</a:t>
            </a:fld>
            <a:endParaRPr lang="sv-SE" smtClean="0">
              <a:latin typeface="Arial" pitchFamily="34" charset="0"/>
            </a:endParaRPr>
          </a:p>
        </p:txBody>
      </p:sp>
      <p:sp>
        <p:nvSpPr>
          <p:cNvPr id="171011"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DA0C507B-009F-4E18-A00D-4888167DF08A}" type="slidenum">
              <a:rPr lang="en-GB" sz="1200">
                <a:latin typeface="Times New Roman" pitchFamily="18" charset="0"/>
              </a:rPr>
              <a:pPr algn="r" eaLnBrk="1" hangingPunct="1"/>
              <a:t>35</a:t>
            </a:fld>
            <a:endParaRPr lang="en-GB" sz="1200">
              <a:latin typeface="Times New Roman" pitchFamily="18" charset="0"/>
            </a:endParaRPr>
          </a:p>
        </p:txBody>
      </p:sp>
      <p:sp>
        <p:nvSpPr>
          <p:cNvPr id="171012" name="Rectangle 2"/>
          <p:cNvSpPr>
            <a:spLocks noGrp="1" noRot="1" noChangeAspect="1" noChangeArrowheads="1" noTextEdit="1"/>
          </p:cNvSpPr>
          <p:nvPr>
            <p:ph type="sldImg"/>
          </p:nvPr>
        </p:nvSpPr>
        <p:spPr>
          <a:ln/>
        </p:spPr>
      </p:sp>
      <p:sp>
        <p:nvSpPr>
          <p:cNvPr id="17101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B3CBFB0-C874-4E19-8225-0908C5984F44}" type="slidenum">
              <a:rPr lang="sv-SE" smtClean="0">
                <a:latin typeface="Arial" pitchFamily="34" charset="0"/>
              </a:rPr>
              <a:pPr eaLnBrk="1" hangingPunct="1"/>
              <a:t>36</a:t>
            </a:fld>
            <a:endParaRPr lang="sv-SE" smtClean="0">
              <a:latin typeface="Arial" pitchFamily="34" charset="0"/>
            </a:endParaRPr>
          </a:p>
        </p:txBody>
      </p:sp>
      <p:sp>
        <p:nvSpPr>
          <p:cNvPr id="172035"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3C15C204-6DA7-487A-8FD8-ECA11CB91E4E}" type="slidenum">
              <a:rPr lang="en-GB" sz="1200">
                <a:latin typeface="Times New Roman" pitchFamily="18" charset="0"/>
              </a:rPr>
              <a:pPr algn="r" eaLnBrk="1" hangingPunct="1"/>
              <a:t>36</a:t>
            </a:fld>
            <a:endParaRPr lang="en-GB" sz="1200">
              <a:latin typeface="Times New Roman" pitchFamily="18" charset="0"/>
            </a:endParaRPr>
          </a:p>
        </p:txBody>
      </p:sp>
      <p:sp>
        <p:nvSpPr>
          <p:cNvPr id="172036" name="Rectangle 2"/>
          <p:cNvSpPr>
            <a:spLocks noGrp="1" noRot="1" noChangeAspect="1" noChangeArrowheads="1" noTextEdit="1"/>
          </p:cNvSpPr>
          <p:nvPr>
            <p:ph type="sldImg"/>
          </p:nvPr>
        </p:nvSpPr>
        <p:spPr>
          <a:ln/>
        </p:spPr>
      </p:sp>
      <p:sp>
        <p:nvSpPr>
          <p:cNvPr id="17203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11AD3A2-DD80-4F2E-BA57-41B86A64B2AB}" type="slidenum">
              <a:rPr lang="sv-SE" smtClean="0">
                <a:latin typeface="Arial" pitchFamily="34" charset="0"/>
              </a:rPr>
              <a:pPr eaLnBrk="1" hangingPunct="1"/>
              <a:t>37</a:t>
            </a:fld>
            <a:endParaRPr lang="sv-SE" smtClean="0">
              <a:latin typeface="Arial" pitchFamily="34" charset="0"/>
            </a:endParaRPr>
          </a:p>
        </p:txBody>
      </p:sp>
      <p:sp>
        <p:nvSpPr>
          <p:cNvPr id="17305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D05964F3-B512-4CF9-B88F-F074E0FD8EB8}" type="slidenum">
              <a:rPr lang="en-GB" sz="1200">
                <a:latin typeface="Times New Roman" pitchFamily="18" charset="0"/>
              </a:rPr>
              <a:pPr algn="r" eaLnBrk="1" hangingPunct="1"/>
              <a:t>37</a:t>
            </a:fld>
            <a:endParaRPr lang="en-GB" sz="1200">
              <a:latin typeface="Times New Roman" pitchFamily="18" charset="0"/>
            </a:endParaRPr>
          </a:p>
        </p:txBody>
      </p:sp>
      <p:sp>
        <p:nvSpPr>
          <p:cNvPr id="173060" name="Rectangle 2"/>
          <p:cNvSpPr>
            <a:spLocks noGrp="1" noRot="1" noChangeAspect="1" noChangeArrowheads="1" noTextEdit="1"/>
          </p:cNvSpPr>
          <p:nvPr>
            <p:ph type="sldImg"/>
          </p:nvPr>
        </p:nvSpPr>
        <p:spPr>
          <a:ln/>
        </p:spPr>
      </p:sp>
      <p:sp>
        <p:nvSpPr>
          <p:cNvPr id="17306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4A093E75-E5AF-4286-BC73-6FB608F1EA65}" type="slidenum">
              <a:rPr lang="sv-SE" sz="1200">
                <a:latin typeface="Arial" pitchFamily="34" charset="0"/>
              </a:rPr>
              <a:pPr algn="r" eaLnBrk="1" hangingPunct="1"/>
              <a:t>38</a:t>
            </a:fld>
            <a:endParaRPr lang="sv-SE" sz="1200">
              <a:latin typeface="Arial" pitchFamily="34" charset="0"/>
            </a:endParaRPr>
          </a:p>
        </p:txBody>
      </p:sp>
      <p:sp>
        <p:nvSpPr>
          <p:cNvPr id="17408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C2BBF18C-D6F2-430F-9637-5A130BB3962F}" type="slidenum">
              <a:rPr lang="en-GB" sz="1200">
                <a:latin typeface="Times New Roman" pitchFamily="18" charset="0"/>
              </a:rPr>
              <a:pPr algn="r" eaLnBrk="1" hangingPunct="1"/>
              <a:t>38</a:t>
            </a:fld>
            <a:endParaRPr lang="en-GB" sz="1200">
              <a:latin typeface="Times New Roman" pitchFamily="18" charset="0"/>
            </a:endParaRPr>
          </a:p>
        </p:txBody>
      </p:sp>
      <p:sp>
        <p:nvSpPr>
          <p:cNvPr id="174084" name="Rectangle 2"/>
          <p:cNvSpPr>
            <a:spLocks noGrp="1" noRot="1" noChangeAspect="1" noChangeArrowheads="1" noTextEdit="1"/>
          </p:cNvSpPr>
          <p:nvPr>
            <p:ph type="sldImg"/>
          </p:nvPr>
        </p:nvSpPr>
        <p:spPr>
          <a:ln/>
        </p:spPr>
      </p:sp>
      <p:sp>
        <p:nvSpPr>
          <p:cNvPr id="17408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BBE00814-FF58-492E-87A0-203A51C9A5F8}" type="slidenum">
              <a:rPr lang="sv-SE" sz="1200">
                <a:latin typeface="Calibri" pitchFamily="34" charset="0"/>
                <a:ea typeface="MS PGothic" pitchFamily="34" charset="-128"/>
              </a:rPr>
              <a:pPr algn="r" eaLnBrk="1" hangingPunct="1"/>
              <a:t>39</a:t>
            </a:fld>
            <a:endParaRPr lang="sv-SE" sz="1200">
              <a:latin typeface="Calibri" pitchFamily="34" charset="0"/>
              <a:ea typeface="MS PGothic" pitchFamily="34" charset="-128"/>
            </a:endParaRPr>
          </a:p>
        </p:txBody>
      </p:sp>
      <p:sp>
        <p:nvSpPr>
          <p:cNvPr id="175107"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3CD884C0-BAB6-4C60-AE66-0DA39D988613}" type="slidenum">
              <a:rPr lang="en-GB" sz="1200">
                <a:latin typeface="Times New Roman" pitchFamily="18" charset="0"/>
              </a:rPr>
              <a:pPr algn="r" eaLnBrk="1" hangingPunct="1"/>
              <a:t>39</a:t>
            </a:fld>
            <a:endParaRPr lang="en-GB" sz="1200">
              <a:latin typeface="Times New Roman" pitchFamily="18" charset="0"/>
            </a:endParaRPr>
          </a:p>
        </p:txBody>
      </p:sp>
      <p:sp>
        <p:nvSpPr>
          <p:cNvPr id="175108" name="Rectangle 2"/>
          <p:cNvSpPr>
            <a:spLocks noGrp="1" noRot="1" noChangeAspect="1" noChangeArrowheads="1" noTextEdit="1"/>
          </p:cNvSpPr>
          <p:nvPr>
            <p:ph type="sldImg"/>
          </p:nvPr>
        </p:nvSpPr>
        <p:spPr>
          <a:ln/>
        </p:spPr>
      </p:sp>
      <p:sp>
        <p:nvSpPr>
          <p:cNvPr id="17510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4</a:t>
            </a:fld>
            <a:endParaRPr lang="sv-SE"/>
          </a:p>
        </p:txBody>
      </p:sp>
    </p:spTree>
    <p:extLst>
      <p:ext uri="{BB962C8B-B14F-4D97-AF65-F5344CB8AC3E}">
        <p14:creationId xmlns:p14="http://schemas.microsoft.com/office/powerpoint/2010/main" val="9870363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40</a:t>
            </a:fld>
            <a:endParaRPr lang="sv-SE"/>
          </a:p>
        </p:txBody>
      </p:sp>
    </p:spTree>
    <p:extLst>
      <p:ext uri="{BB962C8B-B14F-4D97-AF65-F5344CB8AC3E}">
        <p14:creationId xmlns:p14="http://schemas.microsoft.com/office/powerpoint/2010/main" val="31137126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3" tIns="45716" rIns="91433" bIns="45716" anchor="b"/>
          <a:lstStyle/>
          <a:p>
            <a:pPr algn="r"/>
            <a:fld id="{AD4A8B4F-7E48-425E-A122-E94812E31BF3}" type="slidenum">
              <a:rPr lang="sv-SE" sz="1200">
                <a:latin typeface="Arial" charset="0"/>
              </a:rPr>
              <a:pPr algn="r"/>
              <a:t>41</a:t>
            </a:fld>
            <a:endParaRPr lang="sv-SE" sz="1200">
              <a:latin typeface="Arial"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sv-SE" smtClean="0">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42</a:t>
            </a:fld>
            <a:endParaRPr lang="sv-SE"/>
          </a:p>
        </p:txBody>
      </p:sp>
    </p:spTree>
    <p:extLst>
      <p:ext uri="{BB962C8B-B14F-4D97-AF65-F5344CB8AC3E}">
        <p14:creationId xmlns:p14="http://schemas.microsoft.com/office/powerpoint/2010/main" val="18183396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43</a:t>
            </a:fld>
            <a:endParaRPr lang="sv-SE"/>
          </a:p>
        </p:txBody>
      </p:sp>
    </p:spTree>
    <p:extLst>
      <p:ext uri="{BB962C8B-B14F-4D97-AF65-F5344CB8AC3E}">
        <p14:creationId xmlns:p14="http://schemas.microsoft.com/office/powerpoint/2010/main" val="16579809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44</a:t>
            </a:fld>
            <a:endParaRPr lang="sv-SE"/>
          </a:p>
        </p:txBody>
      </p:sp>
    </p:spTree>
    <p:extLst>
      <p:ext uri="{BB962C8B-B14F-4D97-AF65-F5344CB8AC3E}">
        <p14:creationId xmlns:p14="http://schemas.microsoft.com/office/powerpoint/2010/main" val="19356147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45</a:t>
            </a:fld>
            <a:endParaRPr lang="sv-SE"/>
          </a:p>
        </p:txBody>
      </p:sp>
    </p:spTree>
    <p:extLst>
      <p:ext uri="{BB962C8B-B14F-4D97-AF65-F5344CB8AC3E}">
        <p14:creationId xmlns:p14="http://schemas.microsoft.com/office/powerpoint/2010/main" val="17996863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BF0328C-D5D1-4AA6-BA50-6A09AA971C24}" type="slidenum">
              <a:rPr lang="sv-SE" sz="1200">
                <a:latin typeface="Arial" charset="0"/>
              </a:rPr>
              <a:pPr algn="r"/>
              <a:t>46</a:t>
            </a:fld>
            <a:endParaRPr lang="sv-SE" sz="1200">
              <a:latin typeface="Arial"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sv-SE" smtClean="0">
              <a:latin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297C3C82-B5EE-4966-88DB-1C70CEC68B6A}" type="slidenum">
              <a:rPr lang="sv-SE" smtClean="0">
                <a:latin typeface="Arial" charset="0"/>
              </a:rPr>
              <a:pPr/>
              <a:t>47</a:t>
            </a:fld>
            <a:endParaRPr lang="sv-SE" smtClean="0">
              <a:latin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sv-SE" smtClean="0">
              <a:latin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Platshållare för bildobjekt 1"/>
          <p:cNvSpPr>
            <a:spLocks noGrp="1" noRot="1" noChangeAspect="1" noTextEdit="1"/>
          </p:cNvSpPr>
          <p:nvPr>
            <p:ph type="sldImg"/>
          </p:nvPr>
        </p:nvSpPr>
        <p:spPr>
          <a:ln/>
        </p:spPr>
      </p:sp>
      <p:sp>
        <p:nvSpPr>
          <p:cNvPr id="101379" name="Platshållare för anteckningar 2"/>
          <p:cNvSpPr>
            <a:spLocks noGrp="1"/>
          </p:cNvSpPr>
          <p:nvPr>
            <p:ph type="body" idx="1"/>
          </p:nvPr>
        </p:nvSpPr>
        <p:spPr>
          <a:noFill/>
          <a:ln/>
        </p:spPr>
        <p:txBody>
          <a:bodyPr/>
          <a:lstStyle/>
          <a:p>
            <a:endParaRPr lang="sv-SE" smtClean="0">
              <a:latin typeface="Arial" charset="0"/>
            </a:endParaRPr>
          </a:p>
        </p:txBody>
      </p:sp>
      <p:sp>
        <p:nvSpPr>
          <p:cNvPr id="101380" name="Platshållare för bild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235B3D9-3120-441F-B46E-5A56C08E089A}" type="slidenum">
              <a:rPr lang="sv-SE" sz="1200">
                <a:latin typeface="Arial" charset="0"/>
              </a:rPr>
              <a:pPr algn="r"/>
              <a:t>48</a:t>
            </a:fld>
            <a:endParaRPr lang="sv-SE" sz="1200">
              <a:latin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DD016A0-B58F-48BA-8193-C96D92A3ABB1}" type="slidenum">
              <a:rPr lang="sv-SE" sz="1200"/>
              <a:pPr algn="r"/>
              <a:t>49</a:t>
            </a:fld>
            <a:endParaRPr lang="sv-SE" sz="1200"/>
          </a:p>
        </p:txBody>
      </p:sp>
      <p:sp>
        <p:nvSpPr>
          <p:cNvPr id="10240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757D111E-8E3E-4848-82C9-9B6748067738}" type="slidenum">
              <a:rPr lang="en-GB" sz="1200">
                <a:latin typeface="Times New Roman" pitchFamily="18" charset="0"/>
              </a:rPr>
              <a:pPr algn="r"/>
              <a:t>49</a:t>
            </a:fld>
            <a:endParaRPr lang="en-GB" sz="1200">
              <a:latin typeface="Times New Roman" pitchFamily="18" charset="0"/>
            </a:endParaRPr>
          </a:p>
        </p:txBody>
      </p:sp>
      <p:sp>
        <p:nvSpPr>
          <p:cNvPr id="102404" name="Rectangle 2"/>
          <p:cNvSpPr>
            <a:spLocks noGrp="1" noRot="1" noChangeAspect="1" noChangeArrowheads="1" noTextEdit="1"/>
          </p:cNvSpPr>
          <p:nvPr>
            <p:ph type="sldImg"/>
          </p:nvPr>
        </p:nvSpPr>
        <p:spPr>
          <a:ln/>
        </p:spPr>
      </p:sp>
      <p:sp>
        <p:nvSpPr>
          <p:cNvPr id="102405" name="Rectangle 3"/>
          <p:cNvSpPr>
            <a:spLocks noGrp="1" noChangeArrowheads="1"/>
          </p:cNvSpPr>
          <p:nvPr>
            <p:ph type="body" idx="1"/>
          </p:nvPr>
        </p:nvSpPr>
        <p:spPr>
          <a:noFill/>
          <a:ln/>
        </p:spPr>
        <p:txBody>
          <a:bodyPr/>
          <a:lstStyle/>
          <a:p>
            <a:pPr eaLnBrk="1" hangingPunct="1"/>
            <a:endParaRPr lang="sv-SE"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5</a:t>
            </a:fld>
            <a:endParaRPr lang="sv-SE"/>
          </a:p>
        </p:txBody>
      </p:sp>
    </p:spTree>
    <p:extLst>
      <p:ext uri="{BB962C8B-B14F-4D97-AF65-F5344CB8AC3E}">
        <p14:creationId xmlns:p14="http://schemas.microsoft.com/office/powerpoint/2010/main" val="1238224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Platshållare för bildobjekt 1"/>
          <p:cNvSpPr>
            <a:spLocks noGrp="1" noRot="1" noChangeAspect="1" noTextEdit="1"/>
          </p:cNvSpPr>
          <p:nvPr>
            <p:ph type="sldImg"/>
          </p:nvPr>
        </p:nvSpPr>
        <p:spPr>
          <a:ln/>
        </p:spPr>
      </p:sp>
      <p:sp>
        <p:nvSpPr>
          <p:cNvPr id="103427" name="Platshållare för anteckningar 2"/>
          <p:cNvSpPr>
            <a:spLocks noGrp="1"/>
          </p:cNvSpPr>
          <p:nvPr>
            <p:ph type="body" idx="1"/>
          </p:nvPr>
        </p:nvSpPr>
        <p:spPr>
          <a:noFill/>
          <a:ln/>
        </p:spPr>
        <p:txBody>
          <a:bodyPr/>
          <a:lstStyle/>
          <a:p>
            <a:pPr eaLnBrk="1" hangingPunct="1"/>
            <a:endParaRPr lang="sv-SE" smtClean="0">
              <a:latin typeface="Arial" charset="0"/>
            </a:endParaRPr>
          </a:p>
        </p:txBody>
      </p:sp>
      <p:sp>
        <p:nvSpPr>
          <p:cNvPr id="103428" name="Platshållare för bild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5729591-1545-4B34-9F32-DE3DD40DDBBD}" type="slidenum">
              <a:rPr lang="sv-SE" sz="1200">
                <a:latin typeface="Arial" charset="0"/>
              </a:rPr>
              <a:pPr algn="r"/>
              <a:t>50</a:t>
            </a:fld>
            <a:endParaRPr lang="sv-SE" sz="1200">
              <a:latin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6C5ABB5-E835-45B8-A7EB-D0D92E3AED23}" type="slidenum">
              <a:rPr lang="sv-SE" sz="1200">
                <a:latin typeface="Arial" charset="0"/>
              </a:rPr>
              <a:pPr algn="r"/>
              <a:t>51</a:t>
            </a:fld>
            <a:endParaRPr lang="sv-SE" sz="1200">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sv-SE" smtClean="0">
              <a:latin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B8E9494-9776-4838-9220-4863BC959AA7}" type="slidenum">
              <a:rPr lang="sv-SE" sz="1200">
                <a:latin typeface="Arial" charset="0"/>
              </a:rPr>
              <a:pPr algn="r"/>
              <a:t>52</a:t>
            </a:fld>
            <a:endParaRPr lang="sv-SE" sz="1200">
              <a:latin typeface="Arial" charset="0"/>
            </a:endParaRPr>
          </a:p>
        </p:txBody>
      </p:sp>
      <p:sp>
        <p:nvSpPr>
          <p:cNvPr id="10649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C2FF4FA4-6F19-4443-8B78-9DF5D4B90FB3}" type="slidenum">
              <a:rPr lang="en-GB" sz="1200">
                <a:latin typeface="Times New Roman" pitchFamily="18" charset="0"/>
              </a:rPr>
              <a:pPr algn="r"/>
              <a:t>52</a:t>
            </a:fld>
            <a:endParaRPr lang="en-GB" sz="1200">
              <a:latin typeface="Times New Roman" pitchFamily="18" charset="0"/>
            </a:endParaRPr>
          </a:p>
        </p:txBody>
      </p:sp>
      <p:sp>
        <p:nvSpPr>
          <p:cNvPr id="106500" name="Rectangle 2"/>
          <p:cNvSpPr>
            <a:spLocks noGrp="1" noRot="1" noChangeAspect="1" noChangeArrowheads="1" noTextEdit="1"/>
          </p:cNvSpPr>
          <p:nvPr>
            <p:ph type="sldImg"/>
          </p:nvPr>
        </p:nvSpPr>
        <p:spPr>
          <a:ln/>
        </p:spPr>
      </p:sp>
      <p:sp>
        <p:nvSpPr>
          <p:cNvPr id="106501"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C271286F-993C-422E-B567-5A1A9A0464C7}" type="slidenum">
              <a:rPr lang="sv-SE" sz="1200">
                <a:latin typeface="Arial" pitchFamily="34" charset="0"/>
              </a:rPr>
              <a:pPr algn="r" eaLnBrk="1" hangingPunct="1"/>
              <a:t>53</a:t>
            </a:fld>
            <a:endParaRPr lang="sv-SE" sz="1200">
              <a:latin typeface="Arial" pitchFamily="34" charset="0"/>
            </a:endParaRPr>
          </a:p>
        </p:txBody>
      </p:sp>
      <p:sp>
        <p:nvSpPr>
          <p:cNvPr id="16793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C9D3C091-72DF-45EE-A7DB-7CBD4C9D9CCB}" type="slidenum">
              <a:rPr lang="en-GB" sz="1200">
                <a:latin typeface="Times New Roman" pitchFamily="18" charset="0"/>
              </a:rPr>
              <a:pPr algn="r" eaLnBrk="1" hangingPunct="1"/>
              <a:t>53</a:t>
            </a:fld>
            <a:endParaRPr lang="en-GB" sz="1200">
              <a:latin typeface="Times New Roman" pitchFamily="18" charset="0"/>
            </a:endParaRPr>
          </a:p>
        </p:txBody>
      </p:sp>
      <p:sp>
        <p:nvSpPr>
          <p:cNvPr id="167940" name="Rectangle 2"/>
          <p:cNvSpPr>
            <a:spLocks noGrp="1" noRot="1" noChangeAspect="1" noChangeArrowheads="1" noTextEdit="1"/>
          </p:cNvSpPr>
          <p:nvPr>
            <p:ph type="sldImg"/>
          </p:nvPr>
        </p:nvSpPr>
        <p:spPr>
          <a:ln/>
        </p:spPr>
      </p:sp>
      <p:sp>
        <p:nvSpPr>
          <p:cNvPr id="167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36544382-081E-423B-B61E-D19C18298B66}" type="slidenum">
              <a:rPr lang="sv-SE" sz="1200">
                <a:latin typeface="Arial" pitchFamily="34" charset="0"/>
              </a:rPr>
              <a:pPr algn="r" eaLnBrk="1" hangingPunct="1"/>
              <a:t>54</a:t>
            </a:fld>
            <a:endParaRPr lang="sv-SE" sz="1200">
              <a:latin typeface="Arial" pitchFamily="34" charset="0"/>
            </a:endParaRPr>
          </a:p>
        </p:txBody>
      </p:sp>
      <p:sp>
        <p:nvSpPr>
          <p:cNvPr id="16896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BA68F89E-8E27-4B65-9B7E-F253837003DF}" type="slidenum">
              <a:rPr lang="en-GB" sz="1200">
                <a:latin typeface="Times New Roman" pitchFamily="18" charset="0"/>
              </a:rPr>
              <a:pPr algn="r" eaLnBrk="1" hangingPunct="1"/>
              <a:t>54</a:t>
            </a:fld>
            <a:endParaRPr lang="en-GB" sz="1200">
              <a:latin typeface="Times New Roman" pitchFamily="18" charset="0"/>
            </a:endParaRPr>
          </a:p>
        </p:txBody>
      </p:sp>
      <p:sp>
        <p:nvSpPr>
          <p:cNvPr id="168964" name="Rectangle 2"/>
          <p:cNvSpPr>
            <a:spLocks noGrp="1" noRot="1" noChangeAspect="1" noChangeArrowheads="1" noTextEdit="1"/>
          </p:cNvSpPr>
          <p:nvPr>
            <p:ph type="sldImg"/>
          </p:nvPr>
        </p:nvSpPr>
        <p:spPr>
          <a:ln/>
        </p:spPr>
      </p:sp>
      <p:sp>
        <p:nvSpPr>
          <p:cNvPr id="168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55</a:t>
            </a:fld>
            <a:endParaRPr lang="sv-SE"/>
          </a:p>
        </p:txBody>
      </p:sp>
    </p:spTree>
    <p:extLst>
      <p:ext uri="{BB962C8B-B14F-4D97-AF65-F5344CB8AC3E}">
        <p14:creationId xmlns:p14="http://schemas.microsoft.com/office/powerpoint/2010/main" val="139155476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A17EA245-3E09-41E6-9954-EBFCA29B6DBC}" type="slidenum">
              <a:rPr lang="sv-SE" sz="1200">
                <a:latin typeface="Arial" pitchFamily="34" charset="0"/>
              </a:rPr>
              <a:pPr algn="r" eaLnBrk="1" hangingPunct="1"/>
              <a:t>56</a:t>
            </a:fld>
            <a:endParaRPr lang="sv-SE" sz="1200">
              <a:latin typeface="Arial" pitchFamily="34" charset="0"/>
            </a:endParaRPr>
          </a:p>
        </p:txBody>
      </p:sp>
      <p:sp>
        <p:nvSpPr>
          <p:cNvPr id="169987"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5601177D-AD8F-4591-A95F-977D5260395A}" type="slidenum">
              <a:rPr lang="en-GB" sz="1200">
                <a:latin typeface="Times New Roman" pitchFamily="18" charset="0"/>
              </a:rPr>
              <a:pPr algn="r" eaLnBrk="1" hangingPunct="1"/>
              <a:t>56</a:t>
            </a:fld>
            <a:endParaRPr lang="en-GB" sz="1200">
              <a:latin typeface="Times New Roman" pitchFamily="18" charset="0"/>
            </a:endParaRPr>
          </a:p>
        </p:txBody>
      </p:sp>
      <p:sp>
        <p:nvSpPr>
          <p:cNvPr id="169988" name="Rectangle 2"/>
          <p:cNvSpPr>
            <a:spLocks noGrp="1" noRot="1" noChangeAspect="1" noChangeArrowheads="1" noTextEdit="1"/>
          </p:cNvSpPr>
          <p:nvPr>
            <p:ph type="sldImg"/>
          </p:nvPr>
        </p:nvSpPr>
        <p:spPr>
          <a:ln/>
        </p:spPr>
      </p:sp>
      <p:sp>
        <p:nvSpPr>
          <p:cNvPr id="169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57</a:t>
            </a:fld>
            <a:endParaRPr lang="sv-SE"/>
          </a:p>
        </p:txBody>
      </p:sp>
    </p:spTree>
    <p:extLst>
      <p:ext uri="{BB962C8B-B14F-4D97-AF65-F5344CB8AC3E}">
        <p14:creationId xmlns:p14="http://schemas.microsoft.com/office/powerpoint/2010/main" val="325099335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58</a:t>
            </a:fld>
            <a:endParaRPr lang="sv-SE"/>
          </a:p>
        </p:txBody>
      </p:sp>
    </p:spTree>
    <p:extLst>
      <p:ext uri="{BB962C8B-B14F-4D97-AF65-F5344CB8AC3E}">
        <p14:creationId xmlns:p14="http://schemas.microsoft.com/office/powerpoint/2010/main" val="373034247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59</a:t>
            </a:fld>
            <a:endParaRPr lang="sv-SE"/>
          </a:p>
        </p:txBody>
      </p:sp>
    </p:spTree>
    <p:extLst>
      <p:ext uri="{BB962C8B-B14F-4D97-AF65-F5344CB8AC3E}">
        <p14:creationId xmlns:p14="http://schemas.microsoft.com/office/powerpoint/2010/main" val="3434795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6</a:t>
            </a:fld>
            <a:endParaRPr lang="sv-SE"/>
          </a:p>
        </p:txBody>
      </p:sp>
    </p:spTree>
    <p:extLst>
      <p:ext uri="{BB962C8B-B14F-4D97-AF65-F5344CB8AC3E}">
        <p14:creationId xmlns:p14="http://schemas.microsoft.com/office/powerpoint/2010/main" val="358374713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60</a:t>
            </a:fld>
            <a:endParaRPr lang="sv-SE"/>
          </a:p>
        </p:txBody>
      </p:sp>
    </p:spTree>
    <p:extLst>
      <p:ext uri="{BB962C8B-B14F-4D97-AF65-F5344CB8AC3E}">
        <p14:creationId xmlns:p14="http://schemas.microsoft.com/office/powerpoint/2010/main" val="158094716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61</a:t>
            </a:fld>
            <a:endParaRPr lang="sv-SE"/>
          </a:p>
        </p:txBody>
      </p:sp>
    </p:spTree>
    <p:extLst>
      <p:ext uri="{BB962C8B-B14F-4D97-AF65-F5344CB8AC3E}">
        <p14:creationId xmlns:p14="http://schemas.microsoft.com/office/powerpoint/2010/main" val="19265578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62</a:t>
            </a:fld>
            <a:endParaRPr lang="sv-SE"/>
          </a:p>
        </p:txBody>
      </p:sp>
    </p:spTree>
    <p:extLst>
      <p:ext uri="{BB962C8B-B14F-4D97-AF65-F5344CB8AC3E}">
        <p14:creationId xmlns:p14="http://schemas.microsoft.com/office/powerpoint/2010/main" val="120255275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49BF69DB-FB52-4AB6-9266-E9F12848E924}" type="slidenum">
              <a:rPr lang="sv-SE" altLang="sv-SE" sz="1200">
                <a:latin typeface="Arial" pitchFamily="34" charset="0"/>
              </a:rPr>
              <a:pPr algn="r" eaLnBrk="1" hangingPunct="1"/>
              <a:t>63</a:t>
            </a:fld>
            <a:endParaRPr lang="sv-SE" altLang="sv-SE" sz="1200">
              <a:latin typeface="Arial" pitchFamily="34" charset="0"/>
            </a:endParaRPr>
          </a:p>
        </p:txBody>
      </p:sp>
      <p:sp>
        <p:nvSpPr>
          <p:cNvPr id="176131" name="Platshållare för bildobjekt 1"/>
          <p:cNvSpPr>
            <a:spLocks noGrp="1" noRot="1" noChangeAspect="1" noTextEdit="1"/>
          </p:cNvSpPr>
          <p:nvPr>
            <p:ph type="sldImg"/>
          </p:nvPr>
        </p:nvSpPr>
        <p:spPr>
          <a:ln/>
        </p:spPr>
      </p:sp>
      <p:sp>
        <p:nvSpPr>
          <p:cNvPr id="176132"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p>
        </p:txBody>
      </p:sp>
      <p:sp>
        <p:nvSpPr>
          <p:cNvPr id="176133" name="Platshållare för bild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F2BD2EDD-E52E-4667-8F39-A5CF1174FA2C}" type="slidenum">
              <a:rPr lang="sv-SE" altLang="sv-SE" sz="1200">
                <a:latin typeface="Arial" pitchFamily="34" charset="0"/>
              </a:rPr>
              <a:pPr algn="r" eaLnBrk="1" hangingPunct="1"/>
              <a:t>63</a:t>
            </a:fld>
            <a:endParaRPr lang="sv-SE" altLang="sv-SE" sz="1200">
              <a:latin typeface="Arial"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64</a:t>
            </a:fld>
            <a:endParaRPr lang="sv-SE"/>
          </a:p>
        </p:txBody>
      </p:sp>
    </p:spTree>
    <p:extLst>
      <p:ext uri="{BB962C8B-B14F-4D97-AF65-F5344CB8AC3E}">
        <p14:creationId xmlns:p14="http://schemas.microsoft.com/office/powerpoint/2010/main" val="155119889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65</a:t>
            </a:fld>
            <a:endParaRPr lang="sv-SE"/>
          </a:p>
        </p:txBody>
      </p:sp>
    </p:spTree>
    <p:extLst>
      <p:ext uri="{BB962C8B-B14F-4D97-AF65-F5344CB8AC3E}">
        <p14:creationId xmlns:p14="http://schemas.microsoft.com/office/powerpoint/2010/main" val="116835590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66</a:t>
            </a:fld>
            <a:endParaRPr lang="sv-SE"/>
          </a:p>
        </p:txBody>
      </p:sp>
    </p:spTree>
    <p:extLst>
      <p:ext uri="{BB962C8B-B14F-4D97-AF65-F5344CB8AC3E}">
        <p14:creationId xmlns:p14="http://schemas.microsoft.com/office/powerpoint/2010/main" val="1579031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7</a:t>
            </a:fld>
            <a:endParaRPr lang="sv-SE"/>
          </a:p>
        </p:txBody>
      </p:sp>
    </p:spTree>
    <p:extLst>
      <p:ext uri="{BB962C8B-B14F-4D97-AF65-F5344CB8AC3E}">
        <p14:creationId xmlns:p14="http://schemas.microsoft.com/office/powerpoint/2010/main" val="78982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4FD99F-4F6B-4A53-ADEF-589354D63713}" type="slidenum">
              <a:rPr lang="sv-SE" smtClean="0"/>
              <a:pPr/>
              <a:t>8</a:t>
            </a:fld>
            <a:endParaRPr lang="sv-SE"/>
          </a:p>
        </p:txBody>
      </p:sp>
    </p:spTree>
    <p:extLst>
      <p:ext uri="{BB962C8B-B14F-4D97-AF65-F5344CB8AC3E}">
        <p14:creationId xmlns:p14="http://schemas.microsoft.com/office/powerpoint/2010/main" val="1348240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659E2CE9-8CF5-4FB2-ACFA-3962651FA140}" type="slidenum">
              <a:rPr lang="sv-SE" smtClean="0">
                <a:latin typeface="Arial" charset="0"/>
              </a:rPr>
              <a:pPr/>
              <a:t>9</a:t>
            </a:fld>
            <a:endParaRPr lang="sv-SE" smtClean="0">
              <a:latin typeface="Arial" charset="0"/>
            </a:endParaRPr>
          </a:p>
        </p:txBody>
      </p:sp>
      <p:sp>
        <p:nvSpPr>
          <p:cNvPr id="74755"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88587" tIns="44293" rIns="88587" bIns="44293" anchor="b"/>
          <a:lstStyle/>
          <a:p>
            <a:pPr algn="r"/>
            <a:fld id="{A66DC993-8159-4EA7-8D51-59B34654796C}" type="slidenum">
              <a:rPr lang="sv-SE" sz="1200"/>
              <a:pPr algn="r"/>
              <a:t>9</a:t>
            </a:fld>
            <a:endParaRPr lang="sv-SE" sz="1200"/>
          </a:p>
        </p:txBody>
      </p:sp>
      <p:sp>
        <p:nvSpPr>
          <p:cNvPr id="74756" name="Rectangle 2"/>
          <p:cNvSpPr>
            <a:spLocks noGrp="1" noRot="1" noChangeAspect="1" noChangeArrowheads="1" noTextEdit="1"/>
          </p:cNvSpPr>
          <p:nvPr>
            <p:ph type="sldImg"/>
          </p:nvPr>
        </p:nvSpPr>
        <p:spPr>
          <a:xfrm>
            <a:off x="1143000" y="684213"/>
            <a:ext cx="4573588" cy="3430587"/>
          </a:xfrm>
          <a:ln/>
        </p:spPr>
      </p:sp>
      <p:sp>
        <p:nvSpPr>
          <p:cNvPr id="74757" name="Rectangle 3"/>
          <p:cNvSpPr>
            <a:spLocks noGrp="1" noChangeArrowheads="1"/>
          </p:cNvSpPr>
          <p:nvPr>
            <p:ph type="body" idx="1"/>
          </p:nvPr>
        </p:nvSpPr>
        <p:spPr>
          <a:xfrm>
            <a:off x="685800" y="4344988"/>
            <a:ext cx="5486400" cy="4114800"/>
          </a:xfrm>
          <a:solidFill>
            <a:srgbClr val="FFFFFF"/>
          </a:solidFill>
          <a:ln>
            <a:solidFill>
              <a:srgbClr val="000000"/>
            </a:solidFill>
          </a:ln>
        </p:spPr>
        <p:txBody>
          <a:bodyPr lIns="88698" tIns="44349" rIns="88698" bIns="44349"/>
          <a:lstStyle/>
          <a:p>
            <a:pPr eaLnBrk="1" hangingPunct="1">
              <a:spcBef>
                <a:spcPct val="0"/>
              </a:spcBef>
            </a:pPr>
            <a:endParaRPr lang="en-GB"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91B6F456-B631-4E02-8D27-1264E5150C65}" type="datetimeFigureOut">
              <a:rPr lang="sv-SE" smtClean="0"/>
              <a:pPr/>
              <a:t>2014-01-30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5F9A412-705C-4BBC-A561-E54DC999C3BE}"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1B6F456-B631-4E02-8D27-1264E5150C65}" type="datetimeFigureOut">
              <a:rPr lang="sv-SE" smtClean="0"/>
              <a:pPr/>
              <a:t>2014-01-30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5F9A412-705C-4BBC-A561-E54DC999C3BE}"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1B6F456-B631-4E02-8D27-1264E5150C65}" type="datetimeFigureOut">
              <a:rPr lang="sv-SE" smtClean="0"/>
              <a:pPr/>
              <a:t>2014-01-30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5F9A412-705C-4BBC-A561-E54DC999C3BE}"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1B6F456-B631-4E02-8D27-1264E5150C65}" type="datetimeFigureOut">
              <a:rPr lang="sv-SE" smtClean="0"/>
              <a:pPr/>
              <a:t>2014-01-30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5F9A412-705C-4BBC-A561-E54DC999C3BE}"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91B6F456-B631-4E02-8D27-1264E5150C65}" type="datetimeFigureOut">
              <a:rPr lang="sv-SE" smtClean="0"/>
              <a:pPr/>
              <a:t>2014-01-30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5F9A412-705C-4BBC-A561-E54DC999C3BE}"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91B6F456-B631-4E02-8D27-1264E5150C65}" type="datetimeFigureOut">
              <a:rPr lang="sv-SE" smtClean="0"/>
              <a:pPr/>
              <a:t>2014-01-30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5F9A412-705C-4BBC-A561-E54DC999C3BE}"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91B6F456-B631-4E02-8D27-1264E5150C65}" type="datetimeFigureOut">
              <a:rPr lang="sv-SE" smtClean="0"/>
              <a:pPr/>
              <a:t>2014-01-30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5F9A412-705C-4BBC-A561-E54DC999C3BE}"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91B6F456-B631-4E02-8D27-1264E5150C65}" type="datetimeFigureOut">
              <a:rPr lang="sv-SE" smtClean="0"/>
              <a:pPr/>
              <a:t>2014-01-30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5F9A412-705C-4BBC-A561-E54DC999C3BE}"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1B6F456-B631-4E02-8D27-1264E5150C65}" type="datetimeFigureOut">
              <a:rPr lang="sv-SE" smtClean="0"/>
              <a:pPr/>
              <a:t>2014-01-30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5F9A412-705C-4BBC-A561-E54DC999C3BE}"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1B6F456-B631-4E02-8D27-1264E5150C65}" type="datetimeFigureOut">
              <a:rPr lang="sv-SE" smtClean="0"/>
              <a:pPr/>
              <a:t>2014-01-30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5F9A412-705C-4BBC-A561-E54DC999C3BE}"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1B6F456-B631-4E02-8D27-1264E5150C65}" type="datetimeFigureOut">
              <a:rPr lang="sv-SE" smtClean="0"/>
              <a:pPr/>
              <a:t>2014-01-30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5F9A412-705C-4BBC-A561-E54DC999C3BE}"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6F456-B631-4E02-8D27-1264E5150C65}" type="datetimeFigureOut">
              <a:rPr lang="sv-SE" smtClean="0"/>
              <a:pPr/>
              <a:t>2014-01-30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9A412-705C-4BBC-A561-E54DC999C3BE}" type="slidenum">
              <a:rPr lang="sv-SE" smtClean="0"/>
              <a:pPr/>
              <a:t>‹#›</a:t>
            </a:fld>
            <a:endParaRPr lang="sv-SE"/>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png"/><Relationship Id="rId4" Type="http://schemas.openxmlformats.org/officeDocument/2006/relationships/oleObject" Target="../embeddings/Microsoft_Excel_97-2003_Worksheet1.xls"/></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PowerPoint_Slide1.sldx"/></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41.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3.bin"/><Relationship Id="rId5" Type="http://schemas.openxmlformats.org/officeDocument/2006/relationships/image" Target="../media/image7.wmf"/><Relationship Id="rId4" Type="http://schemas.openxmlformats.org/officeDocument/2006/relationships/oleObject" Target="../embeddings/oleObject2.bin"/><Relationship Id="rId9" Type="http://schemas.openxmlformats.org/officeDocument/2006/relationships/image" Target="../media/image9.wmf"/></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oleObject5.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8" Type="http://schemas.openxmlformats.org/officeDocument/2006/relationships/hyperlink" Target="http://www.ncbi.nlm.nih.gov/pubmed?term=Trezza%20V%5bAuthor%5d&amp;cauthor=true&amp;cauthor_uid=23950739" TargetMode="External"/><Relationship Id="rId3" Type="http://schemas.openxmlformats.org/officeDocument/2006/relationships/hyperlink" Target="http://www.ncbi.nlm.nih.gov/pubmed?term=Ruehle%20S%5bAuthor%5d&amp;cauthor=true&amp;cauthor_uid=21768162" TargetMode="External"/><Relationship Id="rId7" Type="http://schemas.openxmlformats.org/officeDocument/2006/relationships/hyperlink" Target="http://www.ncbi.nlm.nih.gov/pubmed?term=Lutz%20B%5bAuthor%5d&amp;cauthor=true&amp;cauthor_uid=17952654" TargetMode="External"/><Relationship Id="rId2" Type="http://schemas.openxmlformats.org/officeDocument/2006/relationships/notesSlide" Target="../notesSlides/notesSlide57.xml"/><Relationship Id="rId1" Type="http://schemas.openxmlformats.org/officeDocument/2006/relationships/slideLayout" Target="../slideLayouts/slideLayout7.xml"/><Relationship Id="rId6" Type="http://schemas.openxmlformats.org/officeDocument/2006/relationships/hyperlink" Target="http://www.ncbi.nlm.nih.gov/pubmed?term=Lutz%20B%5bAuthor%5d&amp;cauthor=true&amp;cauthor_uid=21768162" TargetMode="External"/><Relationship Id="rId5" Type="http://schemas.openxmlformats.org/officeDocument/2006/relationships/hyperlink" Target="http://www.ncbi.nlm.nih.gov/pubmed?term=Remmers%20F%5bAuthor%5d&amp;cauthor=true&amp;cauthor_uid=21768162" TargetMode="External"/><Relationship Id="rId10" Type="http://schemas.openxmlformats.org/officeDocument/2006/relationships/hyperlink" Target="http://www.hasselahelpline.se/apps/snabbtest/" TargetMode="External"/><Relationship Id="rId4" Type="http://schemas.openxmlformats.org/officeDocument/2006/relationships/hyperlink" Target="http://www.ncbi.nlm.nih.gov/pubmed?term=Rey%20AA%5bAuthor%5d&amp;cauthor=true&amp;cauthor_uid=21768162" TargetMode="External"/><Relationship Id="rId9" Type="http://schemas.openxmlformats.org/officeDocument/2006/relationships/hyperlink" Target="http://www.ncbi.nlm.nih.gov/pubmed?term=Campolongo%20P%5bAuthor%5d&amp;cauthor=true&amp;cauthor_uid=23950739" TargetMode="Externa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hyperlink" Target="http://wiki.magiskamolekyler.org/Spice" TargetMode="External"/><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PowerPoint_Slide2.sldx"/></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2871622"/>
            <a:ext cx="7772400" cy="1470025"/>
          </a:xfrm>
        </p:spPr>
        <p:txBody>
          <a:bodyPr/>
          <a:lstStyle/>
          <a:p>
            <a:r>
              <a:rPr lang="sv-SE" dirty="0" smtClean="0"/>
              <a:t>Cannabis i vår vardag</a:t>
            </a:r>
            <a:endParaRPr lang="sv-SE" dirty="0"/>
          </a:p>
        </p:txBody>
      </p:sp>
      <p:pic>
        <p:nvPicPr>
          <p:cNvPr id="3074" name="Picture 2" descr="http://ts2.mm.bing.net/th?id=H.4565980970354645&amp;pid=1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4624"/>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Thomas\Desktop\damiana images-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8150" y="692696"/>
            <a:ext cx="3187700" cy="2095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712788" y="195263"/>
            <a:ext cx="7718425" cy="947737"/>
          </a:xfrm>
        </p:spPr>
        <p:txBody>
          <a:bodyPr/>
          <a:lstStyle/>
          <a:p>
            <a:pPr eaLnBrk="1" hangingPunct="1">
              <a:defRPr/>
            </a:pPr>
            <a:r>
              <a:rPr lang="sv-SE" sz="2400" b="1" smtClean="0">
                <a:latin typeface="Calibri" pitchFamily="34" charset="0"/>
              </a:rPr>
              <a:t>Andelen vuxna (16–84 år) som använt cannabis </a:t>
            </a:r>
            <a:br>
              <a:rPr lang="sv-SE" sz="2400" b="1" smtClean="0">
                <a:latin typeface="Calibri" pitchFamily="34" charset="0"/>
              </a:rPr>
            </a:br>
            <a:r>
              <a:rPr lang="sv-SE" sz="2400" b="1" smtClean="0">
                <a:latin typeface="Calibri" pitchFamily="34" charset="0"/>
              </a:rPr>
              <a:t>senaste året. 2010/2011.</a:t>
            </a:r>
          </a:p>
        </p:txBody>
      </p:sp>
      <p:graphicFrame>
        <p:nvGraphicFramePr>
          <p:cNvPr id="3074" name="Object 3"/>
          <p:cNvGraphicFramePr>
            <a:graphicFrameLocks noGrp="1" noChangeAspect="1"/>
          </p:cNvGraphicFramePr>
          <p:nvPr>
            <p:ph idx="4294967295"/>
          </p:nvPr>
        </p:nvGraphicFramePr>
        <p:xfrm>
          <a:off x="336550" y="1603375"/>
          <a:ext cx="7756525" cy="4603750"/>
        </p:xfrm>
        <a:graphic>
          <a:graphicData uri="http://schemas.openxmlformats.org/presentationml/2006/ole">
            <mc:AlternateContent xmlns:mc="http://schemas.openxmlformats.org/markup-compatibility/2006">
              <mc:Choice xmlns:v="urn:schemas-microsoft-com:vml" Requires="v">
                <p:oleObj spid="_x0000_s68613" r:id="rId4" imgW="7760881" imgH="4602879" progId="Excel.Chart.8">
                  <p:embed/>
                </p:oleObj>
              </mc:Choice>
              <mc:Fallback>
                <p:oleObj r:id="rId4" imgW="7760881" imgH="4602879" progId="Excel.Chart.8">
                  <p:embed/>
                  <p:pic>
                    <p:nvPicPr>
                      <p:cNvPr id="0"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550" y="1603375"/>
                        <a:ext cx="7756525" cy="460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076" name="Text Box 5"/>
          <p:cNvSpPr txBox="1">
            <a:spLocks noChangeArrowheads="1"/>
          </p:cNvSpPr>
          <p:nvPr/>
        </p:nvSpPr>
        <p:spPr bwMode="auto">
          <a:xfrm>
            <a:off x="8285163" y="5741988"/>
            <a:ext cx="646112" cy="338137"/>
          </a:xfrm>
          <a:prstGeom prst="rect">
            <a:avLst/>
          </a:prstGeom>
          <a:noFill/>
          <a:ln w="9525">
            <a:noFill/>
            <a:miter lim="800000"/>
            <a:headEnd/>
            <a:tailEnd/>
          </a:ln>
        </p:spPr>
        <p:txBody>
          <a:bodyPr wrap="none" anchor="ctr">
            <a:spAutoFit/>
          </a:bodyPr>
          <a:lstStyle/>
          <a:p>
            <a:pPr algn="r"/>
            <a:r>
              <a:rPr lang="sv-SE" sz="1600" b="1">
                <a:latin typeface="Calibri" pitchFamily="34" charset="0"/>
                <a:cs typeface="Arial" charset="0"/>
              </a:rPr>
              <a:t>Ålder</a:t>
            </a:r>
          </a:p>
        </p:txBody>
      </p:sp>
      <p:sp>
        <p:nvSpPr>
          <p:cNvPr id="3077" name="Text Box 2"/>
          <p:cNvSpPr txBox="1">
            <a:spLocks noChangeArrowheads="1"/>
          </p:cNvSpPr>
          <p:nvPr/>
        </p:nvSpPr>
        <p:spPr bwMode="auto">
          <a:xfrm>
            <a:off x="6610350" y="6451600"/>
            <a:ext cx="2276475" cy="247650"/>
          </a:xfrm>
          <a:prstGeom prst="rect">
            <a:avLst/>
          </a:prstGeom>
          <a:noFill/>
          <a:ln w="9525">
            <a:noFill/>
            <a:miter lim="800000"/>
            <a:headEnd/>
            <a:tailEnd/>
          </a:ln>
        </p:spPr>
        <p:txBody>
          <a:bodyPr lIns="46800" rIns="46800" anchor="ctr">
            <a:spAutoFit/>
          </a:bodyPr>
          <a:lstStyle/>
          <a:p>
            <a:pPr algn="r">
              <a:spcAft>
                <a:spcPts val="1000"/>
              </a:spcAft>
            </a:pPr>
            <a:r>
              <a:rPr lang="sv-SE" sz="1000" b="1"/>
              <a:t>  Källa: Statens folkhälsoinstitut</a:t>
            </a:r>
            <a:endParaRPr lang="sv-SE" b="1"/>
          </a:p>
        </p:txBody>
      </p:sp>
      <p:sp>
        <p:nvSpPr>
          <p:cNvPr id="3078" name="textruta 9"/>
          <p:cNvSpPr txBox="1">
            <a:spLocks noChangeArrowheads="1"/>
          </p:cNvSpPr>
          <p:nvPr/>
        </p:nvSpPr>
        <p:spPr bwMode="auto">
          <a:xfrm>
            <a:off x="438150" y="1190625"/>
            <a:ext cx="352425" cy="338138"/>
          </a:xfrm>
          <a:prstGeom prst="rect">
            <a:avLst/>
          </a:prstGeom>
          <a:noFill/>
          <a:ln w="9525">
            <a:noFill/>
            <a:miter lim="800000"/>
            <a:headEnd/>
            <a:tailEnd/>
          </a:ln>
        </p:spPr>
        <p:txBody>
          <a:bodyPr>
            <a:spAutoFit/>
          </a:bodyPr>
          <a:lstStyle/>
          <a:p>
            <a:r>
              <a:rPr lang="sv-SE" sz="1600" b="1">
                <a:cs typeface="Arial"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defRPr/>
            </a:pPr>
            <a:endParaRPr lang="sv-SE" dirty="0"/>
          </a:p>
        </p:txBody>
      </p:sp>
      <p:sp>
        <p:nvSpPr>
          <p:cNvPr id="3" name="Platshållare för innehåll 2"/>
          <p:cNvSpPr>
            <a:spLocks noGrp="1"/>
          </p:cNvSpPr>
          <p:nvPr>
            <p:ph idx="1"/>
          </p:nvPr>
        </p:nvSpPr>
        <p:spPr/>
        <p:txBody>
          <a:bodyPr/>
          <a:lstStyle/>
          <a:p>
            <a:pPr algn="ctr">
              <a:buFont typeface="Wingdings" pitchFamily="2" charset="2"/>
              <a:buNone/>
              <a:defRPr/>
            </a:pPr>
            <a:r>
              <a:rPr lang="sv-SE" sz="6000" dirty="0" smtClean="0"/>
              <a:t>Vem kan man lita på i cannabisdebatten?</a:t>
            </a:r>
            <a:endParaRPr lang="sv-SE" sz="6000" dirty="0"/>
          </a:p>
        </p:txBody>
      </p:sp>
    </p:spTree>
    <p:extLst>
      <p:ext uri="{BB962C8B-B14F-4D97-AF65-F5344CB8AC3E}">
        <p14:creationId xmlns:p14="http://schemas.microsoft.com/office/powerpoint/2010/main" val="416126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9388" y="0"/>
            <a:ext cx="8496300" cy="1268413"/>
          </a:xfrm>
        </p:spPr>
        <p:txBody>
          <a:bodyPr/>
          <a:lstStyle/>
          <a:p>
            <a:pPr>
              <a:defRPr/>
            </a:pPr>
            <a:r>
              <a:rPr lang="sv-SE" sz="7200" dirty="0" smtClean="0"/>
              <a:t>Korrekta källor</a:t>
            </a:r>
            <a:endParaRPr lang="sv-SE" sz="7200" dirty="0"/>
          </a:p>
        </p:txBody>
      </p:sp>
      <p:sp>
        <p:nvSpPr>
          <p:cNvPr id="3" name="Platshållare för innehåll 2"/>
          <p:cNvSpPr>
            <a:spLocks noGrp="1"/>
          </p:cNvSpPr>
          <p:nvPr>
            <p:ph idx="1"/>
          </p:nvPr>
        </p:nvSpPr>
        <p:spPr>
          <a:xfrm>
            <a:off x="457200" y="1196975"/>
            <a:ext cx="8229600" cy="5256213"/>
          </a:xfrm>
        </p:spPr>
        <p:txBody>
          <a:bodyPr/>
          <a:lstStyle/>
          <a:p>
            <a:pPr>
              <a:defRPr/>
            </a:pPr>
            <a:endParaRPr lang="sv-SE" sz="4800" dirty="0" smtClean="0"/>
          </a:p>
          <a:p>
            <a:pPr algn="ctr">
              <a:defRPr/>
            </a:pPr>
            <a:r>
              <a:rPr lang="sv-SE" sz="4800" dirty="0" smtClean="0"/>
              <a:t>Forskning publicerad i vetenskapliga tidskrifter</a:t>
            </a:r>
          </a:p>
          <a:p>
            <a:pPr algn="ctr">
              <a:buFont typeface="Wingdings" pitchFamily="2" charset="2"/>
              <a:buNone/>
              <a:defRPr/>
            </a:pPr>
            <a:endParaRPr lang="sv-SE" sz="4800" dirty="0" smtClean="0"/>
          </a:p>
          <a:p>
            <a:pPr algn="ctr">
              <a:defRPr/>
            </a:pPr>
            <a:r>
              <a:rPr lang="sv-SE" sz="4800" dirty="0" smtClean="0"/>
              <a:t>Officiell statistik</a:t>
            </a:r>
          </a:p>
          <a:p>
            <a:pPr>
              <a:buFont typeface="Wingdings" pitchFamily="2" charset="2"/>
              <a:buNone/>
              <a:defRPr/>
            </a:pPr>
            <a:endParaRPr lang="sv-SE" dirty="0" smtClean="0"/>
          </a:p>
          <a:p>
            <a:pPr>
              <a:buFont typeface="Wingdings" pitchFamily="2" charset="2"/>
              <a:buNone/>
              <a:defRPr/>
            </a:pPr>
            <a:endParaRPr lang="sv-SE" dirty="0" smtClean="0"/>
          </a:p>
          <a:p>
            <a:pPr>
              <a:buFont typeface="Wingdings" pitchFamily="2" charset="2"/>
              <a:buNone/>
              <a:defRPr/>
            </a:pPr>
            <a:endParaRPr lang="sv-SE" dirty="0" smtClean="0"/>
          </a:p>
          <a:p>
            <a:pPr>
              <a:buFont typeface="Wingdings" pitchFamily="2" charset="2"/>
              <a:buNone/>
              <a:defRPr/>
            </a:pPr>
            <a:endParaRPr lang="sv-SE" dirty="0" smtClean="0"/>
          </a:p>
          <a:p>
            <a:pPr>
              <a:defRPr/>
            </a:pPr>
            <a:endParaRPr lang="sv-SE" dirty="0"/>
          </a:p>
        </p:txBody>
      </p:sp>
    </p:spTree>
    <p:extLst>
      <p:ext uri="{BB962C8B-B14F-4D97-AF65-F5344CB8AC3E}">
        <p14:creationId xmlns:p14="http://schemas.microsoft.com/office/powerpoint/2010/main" val="3276482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425575"/>
          </a:xfrm>
        </p:spPr>
        <p:txBody>
          <a:bodyPr>
            <a:normAutofit fontScale="90000"/>
          </a:bodyPr>
          <a:lstStyle/>
          <a:p>
            <a:pPr>
              <a:defRPr/>
            </a:pPr>
            <a:r>
              <a:rPr lang="sv-SE" sz="8800" dirty="0" smtClean="0"/>
              <a:t>Osäkra källor</a:t>
            </a:r>
            <a:endParaRPr lang="sv-SE" sz="8800" dirty="0"/>
          </a:p>
        </p:txBody>
      </p:sp>
      <p:sp>
        <p:nvSpPr>
          <p:cNvPr id="3" name="Platshållare för innehåll 2"/>
          <p:cNvSpPr>
            <a:spLocks noGrp="1"/>
          </p:cNvSpPr>
          <p:nvPr>
            <p:ph idx="1"/>
          </p:nvPr>
        </p:nvSpPr>
        <p:spPr/>
        <p:txBody>
          <a:bodyPr>
            <a:normAutofit lnSpcReduction="10000"/>
          </a:bodyPr>
          <a:lstStyle/>
          <a:p>
            <a:pPr>
              <a:defRPr/>
            </a:pPr>
            <a:endParaRPr lang="sv-SE" sz="6000" dirty="0" smtClean="0"/>
          </a:p>
          <a:p>
            <a:pPr algn="ctr">
              <a:defRPr/>
            </a:pPr>
            <a:r>
              <a:rPr lang="sv-SE" sz="6000" dirty="0" smtClean="0"/>
              <a:t>Allt annat</a:t>
            </a:r>
          </a:p>
          <a:p>
            <a:pPr>
              <a:defRPr/>
            </a:pPr>
            <a:endParaRPr lang="sv-SE" dirty="0" smtClean="0"/>
          </a:p>
          <a:p>
            <a:pPr>
              <a:buFont typeface="Wingdings" pitchFamily="2" charset="2"/>
              <a:buNone/>
              <a:defRPr/>
            </a:pPr>
            <a:endParaRPr lang="sv-SE" dirty="0" smtClean="0"/>
          </a:p>
          <a:p>
            <a:pPr>
              <a:buFont typeface="Wingdings" pitchFamily="2" charset="2"/>
              <a:buNone/>
              <a:defRPr/>
            </a:pPr>
            <a:r>
              <a:rPr lang="sv-SE" dirty="0" err="1" smtClean="0"/>
              <a:t>T.ex</a:t>
            </a:r>
            <a:r>
              <a:rPr lang="sv-SE" dirty="0" smtClean="0"/>
              <a:t>: egna erfarenheter, Internet, TV-program, dokumentärfilmer, äldre forskning, debattinlägg, tidningsartiklar</a:t>
            </a:r>
          </a:p>
        </p:txBody>
      </p:sp>
    </p:spTree>
    <p:extLst>
      <p:ext uri="{BB962C8B-B14F-4D97-AF65-F5344CB8AC3E}">
        <p14:creationId xmlns:p14="http://schemas.microsoft.com/office/powerpoint/2010/main" val="2933834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533400" y="3228975"/>
            <a:ext cx="7854950" cy="1752600"/>
          </a:xfrm>
        </p:spPr>
        <p:txBody>
          <a:bodyPr/>
          <a:lstStyle/>
          <a:p>
            <a:pPr marR="0" eaLnBrk="1" hangingPunct="1"/>
            <a:r>
              <a:rPr lang="sv-SE" altLang="zh-CN" sz="2800" smtClean="0"/>
              <a:t>och hur man kan bemöta dem</a:t>
            </a:r>
            <a:endParaRPr lang="sv-SE" altLang="sv-SE" smtClean="0"/>
          </a:p>
        </p:txBody>
      </p:sp>
      <p:sp>
        <p:nvSpPr>
          <p:cNvPr id="6" name="Rectangle 2"/>
          <p:cNvSpPr>
            <a:spLocks noGrp="1"/>
          </p:cNvSpPr>
          <p:nvPr>
            <p:ph type="ctrTitle"/>
          </p:nvPr>
        </p:nvSpPr>
        <p:spPr>
          <a:xfrm>
            <a:off x="685800" y="1052736"/>
            <a:ext cx="7772400" cy="1470025"/>
          </a:xfrm>
          <a:ln>
            <a:miter lim="800000"/>
            <a:headEnd/>
            <a:tailEnd/>
          </a:ln>
        </p:spPr>
        <p:txBody>
          <a:bodyPr>
            <a:normAutofit fontScale="90000"/>
          </a:bodyPr>
          <a:lstStyle/>
          <a:p>
            <a:pPr algn="l" eaLnBrk="1" fontAlgn="auto" hangingPunct="1">
              <a:spcAft>
                <a:spcPts val="0"/>
              </a:spcAft>
              <a:defRPr/>
            </a:pPr>
            <a:r>
              <a:rPr lang="sv-SE" altLang="zh-CN" sz="3600" dirty="0">
                <a:solidFill>
                  <a:schemeClr val="tx1"/>
                </a:solidFill>
                <a:effectLst/>
                <a:ea typeface="SimSun" pitchFamily="2" charset="-122"/>
              </a:rPr>
              <a:t>Argument som personer som röker </a:t>
            </a:r>
            <a:r>
              <a:rPr lang="sv-SE" altLang="zh-CN" sz="3600" dirty="0" smtClean="0">
                <a:solidFill>
                  <a:schemeClr val="tx1"/>
                </a:solidFill>
                <a:effectLst/>
                <a:ea typeface="SimSun" pitchFamily="2" charset="-122"/>
              </a:rPr>
              <a:t>cannabis ofta använder </a:t>
            </a:r>
            <a:r>
              <a:rPr lang="sv-SE" altLang="zh-CN" sz="3600" dirty="0">
                <a:solidFill>
                  <a:schemeClr val="tx1"/>
                </a:solidFill>
                <a:effectLst/>
                <a:ea typeface="SimSun" pitchFamily="2" charset="-122"/>
              </a:rPr>
              <a:t>för att rättfärdiga sitt </a:t>
            </a:r>
            <a:r>
              <a:rPr lang="sv-SE" altLang="zh-CN" sz="3600" dirty="0" smtClean="0">
                <a:solidFill>
                  <a:schemeClr val="tx1"/>
                </a:solidFill>
                <a:effectLst/>
                <a:ea typeface="SimSun" pitchFamily="2" charset="-122"/>
              </a:rPr>
              <a:t>rökande</a:t>
            </a:r>
            <a:endParaRPr lang="sv-SE" sz="3600" dirty="0">
              <a:solidFill>
                <a:schemeClr val="tx1"/>
              </a:solidFill>
              <a:effectLst/>
            </a:endParaRPr>
          </a:p>
        </p:txBody>
      </p:sp>
    </p:spTree>
    <p:extLst>
      <p:ext uri="{BB962C8B-B14F-4D97-AF65-F5344CB8AC3E}">
        <p14:creationId xmlns:p14="http://schemas.microsoft.com/office/powerpoint/2010/main" val="52565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type="body" idx="4294967295"/>
          </p:nvPr>
        </p:nvSpPr>
        <p:spPr>
          <a:xfrm>
            <a:off x="0" y="1600200"/>
            <a:ext cx="8229600" cy="4525963"/>
          </a:xfrm>
        </p:spPr>
        <p:txBody>
          <a:bodyPr>
            <a:normAutofit/>
          </a:bodyPr>
          <a:lstStyle/>
          <a:p>
            <a:pPr marL="274320" indent="-274320" eaLnBrk="1" fontAlgn="auto" hangingPunct="1">
              <a:spcAft>
                <a:spcPts val="0"/>
              </a:spcAft>
              <a:buClr>
                <a:schemeClr val="accent3"/>
              </a:buClr>
              <a:buFont typeface="Symbol" pitchFamily="18" charset="2"/>
              <a:buChar char=""/>
              <a:defRPr/>
            </a:pPr>
            <a:r>
              <a:rPr lang="sv-SE" altLang="zh-CN" sz="2800" dirty="0"/>
              <a:t>Cannabis är en medicin.</a:t>
            </a:r>
          </a:p>
          <a:p>
            <a:pPr marL="274320" indent="-274320" eaLnBrk="1" fontAlgn="auto" hangingPunct="1">
              <a:spcAft>
                <a:spcPts val="0"/>
              </a:spcAft>
              <a:buClr>
                <a:schemeClr val="accent3"/>
              </a:buClr>
              <a:buFont typeface="Symbol" pitchFamily="18" charset="2"/>
              <a:buChar char=""/>
              <a:defRPr/>
            </a:pPr>
            <a:r>
              <a:rPr lang="sv-SE" altLang="zh-CN" sz="2800" dirty="0"/>
              <a:t>Det finns inga studier som visar att cannabis är farligt.</a:t>
            </a:r>
          </a:p>
          <a:p>
            <a:pPr marL="274320" indent="-274320" eaLnBrk="1" fontAlgn="auto" hangingPunct="1">
              <a:spcAft>
                <a:spcPts val="0"/>
              </a:spcAft>
              <a:buClr>
                <a:schemeClr val="accent3"/>
              </a:buClr>
              <a:buFont typeface="Symbol" pitchFamily="18" charset="2"/>
              <a:buChar char=""/>
              <a:defRPr/>
            </a:pPr>
            <a:r>
              <a:rPr lang="sv-SE" altLang="zh-CN" sz="2800" dirty="0"/>
              <a:t>Cannabis är mindre skadligt än alkohol.</a:t>
            </a:r>
          </a:p>
          <a:p>
            <a:pPr marL="274320" indent="-274320" eaLnBrk="1" fontAlgn="auto" hangingPunct="1">
              <a:spcAft>
                <a:spcPts val="0"/>
              </a:spcAft>
              <a:buClr>
                <a:schemeClr val="accent3"/>
              </a:buClr>
              <a:buFont typeface="Symbol" pitchFamily="18" charset="2"/>
              <a:buChar char=""/>
              <a:defRPr/>
            </a:pPr>
            <a:r>
              <a:rPr lang="sv-SE" altLang="zh-CN" sz="2800" dirty="0"/>
              <a:t>Eftersom det är kriminellt att röka cannabis blir jag stämplad av samhället som kriminell. Det är alltså hur samhället ser på en person som röker cannabis som är ett problem och därför borde det vara lagligt.</a:t>
            </a:r>
          </a:p>
          <a:p>
            <a:pPr marL="274320" indent="-274320" eaLnBrk="1" fontAlgn="auto" hangingPunct="1">
              <a:spcAft>
                <a:spcPts val="0"/>
              </a:spcAft>
              <a:buClr>
                <a:schemeClr val="accent3"/>
              </a:buClr>
              <a:buFont typeface="Symbol" pitchFamily="18" charset="2"/>
              <a:buChar char=""/>
              <a:defRPr/>
            </a:pPr>
            <a:r>
              <a:rPr lang="sv-SE" altLang="zh-CN" sz="2800" dirty="0"/>
              <a:t>Det är ett naturpreparat.</a:t>
            </a:r>
          </a:p>
          <a:p>
            <a:pPr marL="274320" indent="-274320" eaLnBrk="1" fontAlgn="auto" hangingPunct="1">
              <a:spcAft>
                <a:spcPts val="0"/>
              </a:spcAft>
              <a:buClr>
                <a:schemeClr val="accent3"/>
              </a:buClr>
              <a:buFont typeface="Wingdings 2"/>
              <a:buChar char=""/>
              <a:defRPr/>
            </a:pPr>
            <a:endParaRPr lang="sv-SE" sz="2800" dirty="0"/>
          </a:p>
        </p:txBody>
      </p:sp>
    </p:spTree>
    <p:extLst>
      <p:ext uri="{BB962C8B-B14F-4D97-AF65-F5344CB8AC3E}">
        <p14:creationId xmlns:p14="http://schemas.microsoft.com/office/powerpoint/2010/main" val="4088237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7" dur="5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blinds(horizontal)">
                                      <p:cBhvr>
                                        <p:cTn id="22" dur="5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blinds(horizontal)">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p:cNvSpPr>
          <p:nvPr>
            <p:ph type="body" idx="4294967295"/>
          </p:nvPr>
        </p:nvSpPr>
        <p:spPr>
          <a:xfrm>
            <a:off x="0" y="1600200"/>
            <a:ext cx="8229600" cy="4525963"/>
          </a:xfrm>
        </p:spPr>
        <p:txBody>
          <a:bodyPr>
            <a:normAutofit/>
          </a:bodyPr>
          <a:lstStyle/>
          <a:p>
            <a:pPr marL="274320" indent="-274320" eaLnBrk="1" fontAlgn="auto" hangingPunct="1">
              <a:spcAft>
                <a:spcPts val="0"/>
              </a:spcAft>
              <a:buClr>
                <a:schemeClr val="accent3"/>
              </a:buClr>
              <a:buFont typeface="Symbol" pitchFamily="18" charset="2"/>
              <a:buChar char=""/>
              <a:defRPr/>
            </a:pPr>
            <a:r>
              <a:rPr lang="sv-SE" altLang="zh-CN" sz="2800" dirty="0"/>
              <a:t>Man dör inte av att röka cannabis.</a:t>
            </a:r>
          </a:p>
          <a:p>
            <a:pPr marL="274320" indent="-274320" eaLnBrk="1" fontAlgn="auto" hangingPunct="1">
              <a:spcAft>
                <a:spcPts val="0"/>
              </a:spcAft>
              <a:buClr>
                <a:schemeClr val="accent3"/>
              </a:buClr>
              <a:buFont typeface="Symbol" pitchFamily="18" charset="2"/>
              <a:buChar char=""/>
              <a:defRPr/>
            </a:pPr>
            <a:r>
              <a:rPr lang="sv-SE" altLang="zh-CN" sz="2800" dirty="0"/>
              <a:t>Jag blir </a:t>
            </a:r>
            <a:r>
              <a:rPr lang="sv-SE" altLang="zh-CN" sz="2800" dirty="0" err="1"/>
              <a:t>lugn/glad/kreativ/…av</a:t>
            </a:r>
            <a:r>
              <a:rPr lang="sv-SE" altLang="zh-CN" sz="2800" dirty="0"/>
              <a:t> cannabis.</a:t>
            </a:r>
          </a:p>
          <a:p>
            <a:pPr marL="274320" indent="-274320" eaLnBrk="1" fontAlgn="auto" hangingPunct="1">
              <a:spcAft>
                <a:spcPts val="0"/>
              </a:spcAft>
              <a:buClr>
                <a:schemeClr val="accent3"/>
              </a:buClr>
              <a:buFont typeface="Symbol" pitchFamily="18" charset="2"/>
              <a:buChar char=""/>
              <a:defRPr/>
            </a:pPr>
            <a:r>
              <a:rPr lang="sv-SE" altLang="zh-CN" sz="2800" dirty="0"/>
              <a:t>Röker man bara var sjätte vecka så är det inte farligt eftersom det på den tiden hinner gå ur kroppen.</a:t>
            </a:r>
          </a:p>
          <a:p>
            <a:pPr marL="274320" indent="-274320" eaLnBrk="1" fontAlgn="auto" hangingPunct="1">
              <a:spcAft>
                <a:spcPts val="0"/>
              </a:spcAft>
              <a:buClr>
                <a:schemeClr val="accent3"/>
              </a:buClr>
              <a:buFont typeface="Symbol" pitchFamily="18" charset="2"/>
              <a:buChar char=""/>
              <a:defRPr/>
            </a:pPr>
            <a:r>
              <a:rPr lang="sv-SE" altLang="zh-CN" sz="2800" dirty="0"/>
              <a:t>Det finns så många andra problem i världen som är värre än att jag röker cannabis.</a:t>
            </a:r>
          </a:p>
          <a:p>
            <a:pPr marL="274320" indent="-274320" eaLnBrk="1" fontAlgn="auto" hangingPunct="1">
              <a:spcAft>
                <a:spcPts val="0"/>
              </a:spcAft>
              <a:buClr>
                <a:schemeClr val="accent3"/>
              </a:buClr>
              <a:buFont typeface="Symbol" pitchFamily="18" charset="2"/>
              <a:buChar char=""/>
              <a:defRPr/>
            </a:pPr>
            <a:r>
              <a:rPr lang="sv-SE" altLang="zh-CN" sz="2800" dirty="0"/>
              <a:t>Jag kan sluta röka när jag vill men jag vill inte just nu.</a:t>
            </a:r>
          </a:p>
          <a:p>
            <a:pPr marL="274320" indent="-274320" eaLnBrk="1" fontAlgn="auto" hangingPunct="1">
              <a:spcAft>
                <a:spcPts val="0"/>
              </a:spcAft>
              <a:buClr>
                <a:schemeClr val="accent3"/>
              </a:buClr>
              <a:buFont typeface="Symbol" pitchFamily="18" charset="2"/>
              <a:buChar char=""/>
              <a:defRPr/>
            </a:pPr>
            <a:r>
              <a:rPr lang="sv-SE" altLang="zh-CN" sz="2800" dirty="0"/>
              <a:t>Jag kommer inte att bli beroende.</a:t>
            </a:r>
          </a:p>
          <a:p>
            <a:pPr marL="274320" indent="-274320" eaLnBrk="1" fontAlgn="auto" hangingPunct="1">
              <a:spcAft>
                <a:spcPts val="0"/>
              </a:spcAft>
              <a:buClr>
                <a:schemeClr val="accent3"/>
              </a:buClr>
              <a:buFont typeface="Wingdings 2"/>
              <a:buChar char=""/>
              <a:defRPr/>
            </a:pPr>
            <a:endParaRPr lang="sv-SE" sz="2800" dirty="0"/>
          </a:p>
        </p:txBody>
      </p:sp>
    </p:spTree>
    <p:extLst>
      <p:ext uri="{BB962C8B-B14F-4D97-AF65-F5344CB8AC3E}">
        <p14:creationId xmlns:p14="http://schemas.microsoft.com/office/powerpoint/2010/main" val="4095643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blinds(horizontal)">
                                      <p:cBhvr>
                                        <p:cTn id="7" dur="500"/>
                                        <p:tgtEl>
                                          <p:spTgt spid="614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2" dur="500"/>
                                        <p:tgtEl>
                                          <p:spTgt spid="61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blinds(horizontal)">
                                      <p:cBhvr>
                                        <p:cTn id="17" dur="500"/>
                                        <p:tgtEl>
                                          <p:spTgt spid="614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147">
                                            <p:txEl>
                                              <p:pRg st="4" end="4"/>
                                            </p:txEl>
                                          </p:spTgt>
                                        </p:tgtEl>
                                        <p:attrNameLst>
                                          <p:attrName>style.visibility</p:attrName>
                                        </p:attrNameLst>
                                      </p:cBhvr>
                                      <p:to>
                                        <p:strVal val="visible"/>
                                      </p:to>
                                    </p:set>
                                    <p:animEffect transition="in" filter="blinds(horizontal)">
                                      <p:cBhvr>
                                        <p:cTn id="22" dur="500"/>
                                        <p:tgtEl>
                                          <p:spTgt spid="614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blinds(horizontal)">
                                      <p:cBhvr>
                                        <p:cTn id="27"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p:cNvSpPr>
          <p:nvPr>
            <p:ph type="body" idx="4294967295"/>
          </p:nvPr>
        </p:nvSpPr>
        <p:spPr>
          <a:xfrm>
            <a:off x="0" y="1600200"/>
            <a:ext cx="8229600" cy="4525963"/>
          </a:xfrm>
        </p:spPr>
        <p:txBody>
          <a:bodyPr/>
          <a:lstStyle/>
          <a:p>
            <a:pPr eaLnBrk="1" hangingPunct="1">
              <a:lnSpc>
                <a:spcPct val="90000"/>
              </a:lnSpc>
              <a:buFont typeface="Symbol" pitchFamily="18" charset="2"/>
              <a:buChar char=""/>
            </a:pPr>
            <a:r>
              <a:rPr lang="sv-SE" altLang="zh-CN" sz="2800" smtClean="0"/>
              <a:t>Det är ju legalt i Holland, där får man röka cannabis utan att det ses som ett problem.</a:t>
            </a:r>
          </a:p>
          <a:p>
            <a:pPr eaLnBrk="1" hangingPunct="1">
              <a:lnSpc>
                <a:spcPct val="90000"/>
              </a:lnSpc>
            </a:pPr>
            <a:r>
              <a:rPr lang="sv-SE" altLang="zh-CN" sz="2800" smtClean="0"/>
              <a:t>Alla röker cannabis </a:t>
            </a:r>
          </a:p>
          <a:p>
            <a:pPr eaLnBrk="1" hangingPunct="1">
              <a:lnSpc>
                <a:spcPct val="90000"/>
              </a:lnSpc>
              <a:buFont typeface="Symbol" pitchFamily="18" charset="2"/>
              <a:buChar char=""/>
            </a:pPr>
            <a:r>
              <a:rPr lang="sv-SE" altLang="zh-CN" sz="2800" smtClean="0"/>
              <a:t>Jag fungerar bättre när jag är lagom stenad. Jag har en brist som måste kompenseras med cannabis</a:t>
            </a:r>
          </a:p>
          <a:p>
            <a:pPr eaLnBrk="1" hangingPunct="1">
              <a:lnSpc>
                <a:spcPct val="90000"/>
              </a:lnSpc>
              <a:buFont typeface="Symbol" pitchFamily="18" charset="2"/>
              <a:buChar char=""/>
            </a:pPr>
            <a:r>
              <a:rPr lang="sv-SE" altLang="zh-CN" sz="2800" smtClean="0"/>
              <a:t>Jag känner många som blir negativt påverkade av cannabis men jag påverkas inte så.</a:t>
            </a:r>
          </a:p>
          <a:p>
            <a:pPr eaLnBrk="1" hangingPunct="1">
              <a:lnSpc>
                <a:spcPct val="90000"/>
              </a:lnSpc>
              <a:buFont typeface="Symbol" pitchFamily="18" charset="2"/>
              <a:buChar char=""/>
            </a:pPr>
            <a:r>
              <a:rPr lang="sv-SE" altLang="zh-CN" sz="2800" smtClean="0"/>
              <a:t>Cannabisförbudet inskränker individens frihet.</a:t>
            </a:r>
          </a:p>
          <a:p>
            <a:pPr eaLnBrk="1" hangingPunct="1">
              <a:lnSpc>
                <a:spcPct val="90000"/>
              </a:lnSpc>
            </a:pPr>
            <a:endParaRPr lang="sv-SE" altLang="sv-SE" sz="2800" smtClean="0"/>
          </a:p>
        </p:txBody>
      </p:sp>
    </p:spTree>
    <p:extLst>
      <p:ext uri="{BB962C8B-B14F-4D97-AF65-F5344CB8AC3E}">
        <p14:creationId xmlns:p14="http://schemas.microsoft.com/office/powerpoint/2010/main" val="2988633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blinds(horizontal)">
                                      <p:cBhvr>
                                        <p:cTn id="7" dur="500"/>
                                        <p:tgtEl>
                                          <p:spTgt spid="819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blinds(horizontal)">
                                      <p:cBhvr>
                                        <p:cTn id="12" dur="500"/>
                                        <p:tgtEl>
                                          <p:spTgt spid="81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Effect transition="in" filter="blinds(horizontal)">
                                      <p:cBhvr>
                                        <p:cTn id="17" dur="500"/>
                                        <p:tgtEl>
                                          <p:spTgt spid="819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8195">
                                            <p:txEl>
                                              <p:pRg st="4" end="4"/>
                                            </p:txEl>
                                          </p:spTgt>
                                        </p:tgtEl>
                                        <p:attrNameLst>
                                          <p:attrName>style.visibility</p:attrName>
                                        </p:attrNameLst>
                                      </p:cBhvr>
                                      <p:to>
                                        <p:strVal val="visible"/>
                                      </p:to>
                                    </p:set>
                                    <p:animEffect transition="in" filter="blinds(horizontal)">
                                      <p:cBhvr>
                                        <p:cTn id="22"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p:cNvSpPr>
          <p:nvPr>
            <p:ph type="body" idx="4294967295"/>
          </p:nvPr>
        </p:nvSpPr>
        <p:spPr>
          <a:xfrm>
            <a:off x="0" y="1600200"/>
            <a:ext cx="8229600" cy="4525963"/>
          </a:xfrm>
        </p:spPr>
        <p:txBody>
          <a:bodyPr/>
          <a:lstStyle/>
          <a:p>
            <a:pPr eaLnBrk="1" hangingPunct="1">
              <a:lnSpc>
                <a:spcPct val="90000"/>
              </a:lnSpc>
              <a:buFont typeface="Symbol" pitchFamily="18" charset="2"/>
              <a:buChar char=""/>
            </a:pPr>
            <a:r>
              <a:rPr lang="sv-SE" altLang="zh-CN" smtClean="0"/>
              <a:t>Cannabis är ingen inkörsport till tyngre droger.</a:t>
            </a:r>
          </a:p>
          <a:p>
            <a:pPr eaLnBrk="1" hangingPunct="1">
              <a:lnSpc>
                <a:spcPct val="90000"/>
              </a:lnSpc>
              <a:buFont typeface="Symbol" pitchFamily="18" charset="2"/>
              <a:buChar char=""/>
            </a:pPr>
            <a:r>
              <a:rPr lang="sv-SE" altLang="zh-CN" smtClean="0"/>
              <a:t>Vi har cannabisreceptorer därför är det meningen att man ska röka cannabis.</a:t>
            </a:r>
          </a:p>
          <a:p>
            <a:pPr eaLnBrk="1" hangingPunct="1">
              <a:lnSpc>
                <a:spcPct val="90000"/>
              </a:lnSpc>
              <a:buFont typeface="Symbol" pitchFamily="18" charset="2"/>
              <a:buChar char=""/>
            </a:pPr>
            <a:r>
              <a:rPr lang="sv-SE" altLang="zh-CN" smtClean="0"/>
              <a:t>Det är min kropp så jag bestämmer själv vad jag gör med den.</a:t>
            </a:r>
          </a:p>
          <a:p>
            <a:pPr eaLnBrk="1" hangingPunct="1">
              <a:lnSpc>
                <a:spcPct val="90000"/>
              </a:lnSpc>
              <a:buFont typeface="Symbol" pitchFamily="18" charset="2"/>
              <a:buChar char=""/>
            </a:pPr>
            <a:r>
              <a:rPr lang="sv-SE" altLang="zh-CN" smtClean="0"/>
              <a:t>Cannabis är inte alls farligt. Jag känner många cannabisrökare som fungerar alldeles utmärkt, med jobb, familj och villa.</a:t>
            </a:r>
          </a:p>
          <a:p>
            <a:pPr eaLnBrk="1" hangingPunct="1">
              <a:lnSpc>
                <a:spcPct val="90000"/>
              </a:lnSpc>
            </a:pPr>
            <a:endParaRPr lang="sv-SE" altLang="sv-SE" smtClean="0"/>
          </a:p>
        </p:txBody>
      </p:sp>
    </p:spTree>
    <p:extLst>
      <p:ext uri="{BB962C8B-B14F-4D97-AF65-F5344CB8AC3E}">
        <p14:creationId xmlns:p14="http://schemas.microsoft.com/office/powerpoint/2010/main" val="530199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7" dur="500"/>
                                        <p:tgtEl>
                                          <p:spTgt spid="102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2" dur="500"/>
                                        <p:tgtEl>
                                          <p:spTgt spid="102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17"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sv-SE" altLang="zh-CN" sz="5200" smtClean="0">
                <a:ea typeface="SimSun" pitchFamily="2" charset="-122"/>
              </a:rPr>
              <a:t>Cannabis är en medicin.</a:t>
            </a:r>
            <a:endParaRPr lang="sv-SE" altLang="sv-SE" sz="5200" smtClean="0">
              <a:ea typeface="SimSun" pitchFamily="2" charset="-122"/>
            </a:endParaRPr>
          </a:p>
        </p:txBody>
      </p:sp>
      <p:sp>
        <p:nvSpPr>
          <p:cNvPr id="10243" name="Rectangle 3"/>
          <p:cNvSpPr>
            <a:spLocks noGrp="1"/>
          </p:cNvSpPr>
          <p:nvPr>
            <p:ph type="body" idx="1"/>
          </p:nvPr>
        </p:nvSpPr>
        <p:spPr/>
        <p:txBody>
          <a:bodyPr>
            <a:normAutofit fontScale="92500" lnSpcReduction="10000"/>
          </a:bodyPr>
          <a:lstStyle/>
          <a:p>
            <a:pPr marL="495300" indent="-495300" eaLnBrk="1" hangingPunct="1">
              <a:buFont typeface="Wingdings 2" pitchFamily="18" charset="2"/>
              <a:buAutoNum type="arabicPeriod"/>
            </a:pPr>
            <a:r>
              <a:rPr lang="sv-SE" altLang="zh-CN" i="1" smtClean="0"/>
              <a:t>I egen sak. </a:t>
            </a:r>
            <a:r>
              <a:rPr lang="sv-SE" altLang="zh-CN" smtClean="0"/>
              <a:t>Du upplever att du får hjälp av cannabis så som en medicin. Är det stressrelaterat och smärtrelaterat? Det lindrar för stunden men dock bara kort, därefter förvärras upplevelsen av symtomen. Det innebär att då måste man börja om med rökandet som sen i sin tur lindrar men efter en kort period släpper effekten och upplevs symtomen igen. Cannabis tar inte bort grunden till symtomen utan bara lindrar för stunden.</a:t>
            </a:r>
          </a:p>
          <a:p>
            <a:pPr marL="495300" indent="-495300" eaLnBrk="1" hangingPunct="1"/>
            <a:endParaRPr lang="sv-SE" altLang="sv-SE" smtClean="0"/>
          </a:p>
        </p:txBody>
      </p:sp>
    </p:spTree>
    <p:extLst>
      <p:ext uri="{BB962C8B-B14F-4D97-AF65-F5344CB8AC3E}">
        <p14:creationId xmlns:p14="http://schemas.microsoft.com/office/powerpoint/2010/main" val="1140066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eaLnBrk="1" fontAlgn="auto" hangingPunct="1">
              <a:spcAft>
                <a:spcPts val="0"/>
              </a:spcAft>
              <a:defRPr/>
            </a:pPr>
            <a:r>
              <a:rPr lang="sv-SE" dirty="0" smtClean="0"/>
              <a:t>Vilken roll har drogen i den unges liv?</a:t>
            </a:r>
            <a:endParaRPr lang="sv-SE" dirty="0"/>
          </a:p>
        </p:txBody>
      </p:sp>
      <p:sp>
        <p:nvSpPr>
          <p:cNvPr id="6147" name="Platshållare för innehåll 2"/>
          <p:cNvSpPr>
            <a:spLocks noGrp="1"/>
          </p:cNvSpPr>
          <p:nvPr>
            <p:ph idx="1"/>
          </p:nvPr>
        </p:nvSpPr>
        <p:spPr/>
        <p:txBody>
          <a:bodyPr/>
          <a:lstStyle/>
          <a:p>
            <a:pPr eaLnBrk="1" hangingPunct="1"/>
            <a:r>
              <a:rPr lang="sv-SE" smtClean="0"/>
              <a:t>Förälskelse?</a:t>
            </a:r>
          </a:p>
          <a:p>
            <a:pPr eaLnBrk="1" hangingPunct="1"/>
            <a:r>
              <a:rPr lang="sv-SE" smtClean="0"/>
              <a:t>Självreglering?</a:t>
            </a:r>
          </a:p>
          <a:p>
            <a:pPr eaLnBrk="1" hangingPunct="1"/>
            <a:r>
              <a:rPr lang="sv-SE" smtClean="0"/>
              <a:t>Ett sätt att fördriva tid?</a:t>
            </a:r>
          </a:p>
          <a:p>
            <a:pPr eaLnBrk="1" hangingPunct="1"/>
            <a:r>
              <a:rPr lang="sv-SE"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lstStyle/>
          <a:p>
            <a:pPr eaLnBrk="1" hangingPunct="1"/>
            <a:r>
              <a:rPr lang="sv-SE" altLang="zh-CN" sz="5200" smtClean="0">
                <a:ea typeface="SimSun" pitchFamily="2" charset="-122"/>
              </a:rPr>
              <a:t>Cannabis är en medicin.</a:t>
            </a:r>
            <a:endParaRPr lang="sv-SE" altLang="sv-SE" sz="5200" smtClean="0">
              <a:ea typeface="SimSun" pitchFamily="2" charset="-122"/>
            </a:endParaRPr>
          </a:p>
        </p:txBody>
      </p:sp>
      <p:sp>
        <p:nvSpPr>
          <p:cNvPr id="11267" name="Rectangle 3"/>
          <p:cNvSpPr>
            <a:spLocks noGrp="1"/>
          </p:cNvSpPr>
          <p:nvPr>
            <p:ph type="body" idx="1"/>
          </p:nvPr>
        </p:nvSpPr>
        <p:spPr/>
        <p:txBody>
          <a:bodyPr/>
          <a:lstStyle/>
          <a:p>
            <a:pPr marL="495300" indent="-495300" eaLnBrk="1" hangingPunct="1">
              <a:buFont typeface="Wingdings 2" pitchFamily="18" charset="2"/>
              <a:buAutoNum type="arabicPeriod"/>
            </a:pPr>
            <a:r>
              <a:rPr lang="sv-SE" altLang="zh-CN" smtClean="0"/>
              <a:t>När det gäller begreppet medicin som läkemedel så måste ett antal villkor uppfyllas för att det ska bli ett läkemedel. Det gör inte cannabis som helhet, däremot används substanser ingående i cannabis som medicin för extremt överviktiga och svårighet att hålla balansen vid multipel skleros. Dessa substanser fungerar enbart när kroppen signalerar alarm.</a:t>
            </a:r>
          </a:p>
          <a:p>
            <a:pPr marL="495300" indent="-495300" eaLnBrk="1" hangingPunct="1"/>
            <a:endParaRPr lang="sv-SE" altLang="sv-SE" smtClean="0"/>
          </a:p>
        </p:txBody>
      </p:sp>
    </p:spTree>
    <p:extLst>
      <p:ext uri="{BB962C8B-B14F-4D97-AF65-F5344CB8AC3E}">
        <p14:creationId xmlns:p14="http://schemas.microsoft.com/office/powerpoint/2010/main" val="407908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normAutofit fontScale="90000"/>
          </a:bodyPr>
          <a:lstStyle/>
          <a:p>
            <a:pPr eaLnBrk="1" hangingPunct="1"/>
            <a:r>
              <a:rPr lang="sv-SE" altLang="zh-CN" sz="4600" smtClean="0">
                <a:ea typeface="SimSun" pitchFamily="2" charset="-122"/>
              </a:rPr>
              <a:t>Det finns inga studier som visar att cannabis är farligt.</a:t>
            </a:r>
            <a:endParaRPr lang="sv-SE" altLang="sv-SE" sz="4600" smtClean="0">
              <a:ea typeface="SimSun" pitchFamily="2" charset="-122"/>
            </a:endParaRPr>
          </a:p>
        </p:txBody>
      </p:sp>
      <p:sp>
        <p:nvSpPr>
          <p:cNvPr id="12291" name="Rectangle 3"/>
          <p:cNvSpPr>
            <a:spLocks noGrp="1"/>
          </p:cNvSpPr>
          <p:nvPr>
            <p:ph type="body" idx="1"/>
          </p:nvPr>
        </p:nvSpPr>
        <p:spPr/>
        <p:txBody>
          <a:bodyPr>
            <a:normAutofit fontScale="92500"/>
          </a:bodyPr>
          <a:lstStyle/>
          <a:p>
            <a:pPr marL="495300" indent="-495300" eaLnBrk="1" hangingPunct="1"/>
            <a:r>
              <a:rPr lang="sv-SE" altLang="zh-CN" i="1" smtClean="0"/>
              <a:t>Kroppsligt </a:t>
            </a:r>
            <a:endParaRPr lang="sv-SE" altLang="zh-CN" smtClean="0"/>
          </a:p>
          <a:p>
            <a:pPr marL="495300" indent="-495300" eaLnBrk="1" hangingPunct="1"/>
            <a:r>
              <a:rPr lang="sv-SE" altLang="zh-CN" i="1" smtClean="0"/>
              <a:t>Cannabis påverkan på andningsorganen:</a:t>
            </a:r>
            <a:r>
              <a:rPr lang="sv-SE" altLang="zh-CN" smtClean="0"/>
              <a:t> </a:t>
            </a:r>
          </a:p>
          <a:p>
            <a:pPr marL="495300" indent="-495300" eaLnBrk="1" hangingPunct="1">
              <a:buFont typeface="Wingdings 2" pitchFamily="18" charset="2"/>
              <a:buNone/>
            </a:pPr>
            <a:r>
              <a:rPr lang="sv-SE" altLang="zh-CN" smtClean="0"/>
              <a:t>De viktigaste kända långsiktiga skadeverkningarna inom andningssystemet är kronisk bronkit och cellförändringar i luftvägarna.</a:t>
            </a:r>
          </a:p>
          <a:p>
            <a:pPr marL="495300" indent="-495300" eaLnBrk="1" hangingPunct="1"/>
            <a:r>
              <a:rPr lang="sv-SE" altLang="zh-CN" i="1" smtClean="0"/>
              <a:t>Cannabis och hjärt-kärlsystemet</a:t>
            </a:r>
            <a:r>
              <a:rPr lang="sv-SE" altLang="zh-CN" smtClean="0"/>
              <a:t> </a:t>
            </a:r>
          </a:p>
          <a:p>
            <a:pPr marL="495300" indent="-495300" eaLnBrk="1" hangingPunct="1"/>
            <a:r>
              <a:rPr lang="sv-SE" altLang="zh-CN" smtClean="0"/>
              <a:t>Cannabis och fertilitet </a:t>
            </a:r>
          </a:p>
          <a:p>
            <a:pPr marL="495300" indent="-495300" eaLnBrk="1" hangingPunct="1"/>
            <a:r>
              <a:rPr lang="sv-SE" altLang="zh-CN" i="1" smtClean="0"/>
              <a:t>Cannabis effekter på immunsystemet</a:t>
            </a:r>
            <a:endParaRPr lang="sv-SE" altLang="sv-SE" smtClean="0"/>
          </a:p>
        </p:txBody>
      </p:sp>
    </p:spTree>
    <p:extLst>
      <p:ext uri="{BB962C8B-B14F-4D97-AF65-F5344CB8AC3E}">
        <p14:creationId xmlns:p14="http://schemas.microsoft.com/office/powerpoint/2010/main" val="2701357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normAutofit fontScale="90000"/>
          </a:bodyPr>
          <a:lstStyle/>
          <a:p>
            <a:pPr eaLnBrk="1" hangingPunct="1"/>
            <a:r>
              <a:rPr lang="sv-SE" altLang="zh-CN" sz="4600" smtClean="0">
                <a:ea typeface="SimSun" pitchFamily="2" charset="-122"/>
              </a:rPr>
              <a:t>Det finns inga studier som visar att cannabis är farligt.</a:t>
            </a:r>
            <a:endParaRPr lang="sv-SE" altLang="sv-SE" sz="4600" smtClean="0">
              <a:ea typeface="SimSun" pitchFamily="2" charset="-122"/>
            </a:endParaRPr>
          </a:p>
        </p:txBody>
      </p:sp>
      <p:sp>
        <p:nvSpPr>
          <p:cNvPr id="13315" name="Rectangle 3"/>
          <p:cNvSpPr>
            <a:spLocks noGrp="1"/>
          </p:cNvSpPr>
          <p:nvPr>
            <p:ph type="body" idx="1"/>
          </p:nvPr>
        </p:nvSpPr>
        <p:spPr/>
        <p:txBody>
          <a:bodyPr>
            <a:normAutofit fontScale="92500" lnSpcReduction="10000"/>
          </a:bodyPr>
          <a:lstStyle/>
          <a:p>
            <a:pPr eaLnBrk="1" hangingPunct="1"/>
            <a:r>
              <a:rPr lang="sv-SE" altLang="zh-CN" i="1" smtClean="0"/>
              <a:t>Psykiskt: </a:t>
            </a:r>
            <a:endParaRPr lang="sv-SE" altLang="zh-CN" smtClean="0"/>
          </a:p>
          <a:p>
            <a:pPr eaLnBrk="1" hangingPunct="1"/>
            <a:r>
              <a:rPr lang="sv-SE" altLang="zh-CN" smtClean="0"/>
              <a:t>Under senare år har ett antal studier visat att hjärnan automatiskt kompenserar för de specifika områden som cannabinoiderna påverkar. När områden som är specifikt designade för att utföra en tankeoperation inte längre fungerar optimalt, så söker sig processen alternativa vägar. Effekten blir en felprogramering som har en viss tröghet när man slutar använda cannabis och ska återställa de ursprungliga funktionerna. </a:t>
            </a:r>
            <a:endParaRPr lang="sv-SE" altLang="sv-SE" smtClean="0"/>
          </a:p>
        </p:txBody>
      </p:sp>
    </p:spTree>
    <p:extLst>
      <p:ext uri="{BB962C8B-B14F-4D97-AF65-F5344CB8AC3E}">
        <p14:creationId xmlns:p14="http://schemas.microsoft.com/office/powerpoint/2010/main" val="34618444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p:txBody>
          <a:bodyPr/>
          <a:lstStyle/>
          <a:p>
            <a:pPr eaLnBrk="1" hangingPunct="1">
              <a:defRPr/>
            </a:pPr>
            <a:endParaRPr lang="sv-SE" smtClean="0">
              <a:latin typeface="+mj-lt"/>
            </a:endParaRPr>
          </a:p>
        </p:txBody>
      </p:sp>
      <p:sp>
        <p:nvSpPr>
          <p:cNvPr id="91139" name="Rectangle 3"/>
          <p:cNvSpPr>
            <a:spLocks noGrp="1" noChangeArrowheads="1"/>
          </p:cNvSpPr>
          <p:nvPr>
            <p:ph type="body" idx="4294967295"/>
          </p:nvPr>
        </p:nvSpPr>
        <p:spPr/>
        <p:txBody>
          <a:bodyPr/>
          <a:lstStyle/>
          <a:p>
            <a:pPr algn="ctr" eaLnBrk="1" hangingPunct="1">
              <a:buFont typeface="Wingdings" pitchFamily="2" charset="2"/>
              <a:buNone/>
              <a:defRPr/>
            </a:pPr>
            <a:endParaRPr lang="sv-SE" sz="6600" u="sng" dirty="0" smtClean="0">
              <a:latin typeface="+mn-lt"/>
            </a:endParaRPr>
          </a:p>
          <a:p>
            <a:pPr algn="ctr" eaLnBrk="1" hangingPunct="1">
              <a:buFont typeface="Wingdings" pitchFamily="2" charset="2"/>
              <a:buNone/>
              <a:defRPr/>
            </a:pPr>
            <a:r>
              <a:rPr lang="sv-SE" sz="6600" dirty="0" smtClean="0">
                <a:latin typeface="+mn-lt"/>
              </a:rPr>
              <a:t>Cannabis är en</a:t>
            </a:r>
          </a:p>
          <a:p>
            <a:pPr algn="ctr" eaLnBrk="1" hangingPunct="1">
              <a:buFont typeface="Wingdings" pitchFamily="2" charset="2"/>
              <a:buNone/>
              <a:defRPr/>
            </a:pPr>
            <a:r>
              <a:rPr lang="sv-SE" sz="6600" dirty="0" smtClean="0">
                <a:latin typeface="+mn-lt"/>
              </a:rPr>
              <a:t> ”lätt” drog</a:t>
            </a:r>
          </a:p>
          <a:p>
            <a:pPr eaLnBrk="1" hangingPunct="1">
              <a:buFont typeface="Wingdings" pitchFamily="2" charset="2"/>
              <a:buNone/>
              <a:defRPr/>
            </a:pPr>
            <a:endParaRPr lang="sv-SE" sz="6600" dirty="0" smtClean="0">
              <a:latin typeface="+mn-lt"/>
            </a:endParaRPr>
          </a:p>
        </p:txBody>
      </p:sp>
    </p:spTree>
    <p:extLst>
      <p:ext uri="{BB962C8B-B14F-4D97-AF65-F5344CB8AC3E}">
        <p14:creationId xmlns:p14="http://schemas.microsoft.com/office/powerpoint/2010/main" val="4117788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defRPr/>
            </a:pPr>
            <a:r>
              <a:rPr lang="sv-SE" dirty="0" smtClean="0"/>
              <a:t>Detta </a:t>
            </a:r>
            <a:r>
              <a:rPr lang="sv-SE" u="sng" dirty="0" smtClean="0"/>
              <a:t>vet </a:t>
            </a:r>
            <a:r>
              <a:rPr lang="sv-SE" dirty="0" smtClean="0"/>
              <a:t>vi om cannabisskador</a:t>
            </a:r>
            <a:endParaRPr lang="sv-SE" dirty="0"/>
          </a:p>
        </p:txBody>
      </p:sp>
      <p:sp>
        <p:nvSpPr>
          <p:cNvPr id="3" name="Platshållare för innehåll 2"/>
          <p:cNvSpPr>
            <a:spLocks noGrp="1"/>
          </p:cNvSpPr>
          <p:nvPr>
            <p:ph idx="1"/>
          </p:nvPr>
        </p:nvSpPr>
        <p:spPr>
          <a:xfrm>
            <a:off x="457200" y="1600200"/>
            <a:ext cx="8229600" cy="4924425"/>
          </a:xfrm>
        </p:spPr>
        <p:txBody>
          <a:bodyPr/>
          <a:lstStyle/>
          <a:p>
            <a:pPr>
              <a:defRPr/>
            </a:pPr>
            <a:r>
              <a:rPr lang="sv-SE" dirty="0" smtClean="0"/>
              <a:t>Intellektuella funktioner försämras</a:t>
            </a:r>
          </a:p>
          <a:p>
            <a:pPr>
              <a:defRPr/>
            </a:pPr>
            <a:r>
              <a:rPr lang="sv-SE" dirty="0" smtClean="0"/>
              <a:t>Ökad risk för allvarliga psykiska sjukdomar</a:t>
            </a:r>
          </a:p>
          <a:p>
            <a:pPr>
              <a:defRPr/>
            </a:pPr>
            <a:r>
              <a:rPr lang="sv-SE" dirty="0" smtClean="0"/>
              <a:t>Beroendeframkallande</a:t>
            </a:r>
          </a:p>
          <a:p>
            <a:pPr>
              <a:defRPr/>
            </a:pPr>
            <a:r>
              <a:rPr lang="sv-SE" dirty="0" smtClean="0"/>
              <a:t>Fosterskador</a:t>
            </a:r>
          </a:p>
          <a:p>
            <a:pPr>
              <a:defRPr/>
            </a:pPr>
            <a:r>
              <a:rPr lang="sv-SE" dirty="0" smtClean="0"/>
              <a:t>Lungskador</a:t>
            </a:r>
          </a:p>
          <a:p>
            <a:pPr>
              <a:defRPr/>
            </a:pPr>
            <a:r>
              <a:rPr lang="sv-SE" dirty="0" smtClean="0"/>
              <a:t>Vissa typer av cancer</a:t>
            </a:r>
          </a:p>
          <a:p>
            <a:pPr>
              <a:defRPr/>
            </a:pPr>
            <a:r>
              <a:rPr lang="sv-SE" dirty="0" smtClean="0"/>
              <a:t>Inkörsport till andra droger</a:t>
            </a:r>
          </a:p>
          <a:p>
            <a:pPr>
              <a:defRPr/>
            </a:pPr>
            <a:r>
              <a:rPr lang="sv-SE" dirty="0" smtClean="0"/>
              <a:t>Ökad risk för trafikolyckor</a:t>
            </a:r>
          </a:p>
        </p:txBody>
      </p:sp>
    </p:spTree>
    <p:extLst>
      <p:ext uri="{BB962C8B-B14F-4D97-AF65-F5344CB8AC3E}">
        <p14:creationId xmlns:p14="http://schemas.microsoft.com/office/powerpoint/2010/main" val="9307144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idx="4294967295"/>
          </p:nvPr>
        </p:nvSpPr>
        <p:spPr/>
        <p:txBody>
          <a:bodyPr/>
          <a:lstStyle/>
          <a:p>
            <a:pPr eaLnBrk="1" hangingPunct="1">
              <a:defRPr/>
            </a:pPr>
            <a:r>
              <a:rPr lang="sv-SE" sz="6600" dirty="0" smtClean="0">
                <a:latin typeface="+mj-lt"/>
              </a:rPr>
              <a:t>Senaste nytt</a:t>
            </a:r>
            <a:r>
              <a:rPr lang="sv-SE" sz="4000" dirty="0" smtClean="0">
                <a:latin typeface="+mj-lt"/>
              </a:rPr>
              <a:t> </a:t>
            </a:r>
          </a:p>
        </p:txBody>
      </p:sp>
      <p:sp>
        <p:nvSpPr>
          <p:cNvPr id="128003" name="Rectangle 3"/>
          <p:cNvSpPr>
            <a:spLocks noGrp="1" noChangeArrowheads="1"/>
          </p:cNvSpPr>
          <p:nvPr>
            <p:ph type="body" idx="4294967295"/>
          </p:nvPr>
        </p:nvSpPr>
        <p:spPr>
          <a:xfrm>
            <a:off x="457200" y="1628775"/>
            <a:ext cx="8686800" cy="5040313"/>
          </a:xfrm>
        </p:spPr>
        <p:txBody>
          <a:bodyPr/>
          <a:lstStyle/>
          <a:p>
            <a:pPr eaLnBrk="1" hangingPunct="1">
              <a:defRPr/>
            </a:pPr>
            <a:r>
              <a:rPr lang="sv-SE" dirty="0" smtClean="0">
                <a:latin typeface="+mn-lt"/>
              </a:rPr>
              <a:t>Cannabisrökares hjärnor reagerar svagare vid glädje, rädsla, sorg, skam, ilska.</a:t>
            </a:r>
          </a:p>
          <a:p>
            <a:pPr eaLnBrk="1" hangingPunct="1">
              <a:defRPr/>
            </a:pPr>
            <a:r>
              <a:rPr lang="sv-SE" dirty="0" smtClean="0">
                <a:latin typeface="+mn-lt"/>
              </a:rPr>
              <a:t>Unga hjärnor skadas mer.</a:t>
            </a:r>
          </a:p>
          <a:p>
            <a:pPr eaLnBrk="1" hangingPunct="1">
              <a:defRPr/>
            </a:pPr>
            <a:r>
              <a:rPr lang="sv-SE" dirty="0" smtClean="0">
                <a:latin typeface="+mn-lt"/>
              </a:rPr>
              <a:t> Cannabis hämmar utvecklingen till vuxenhjärna.</a:t>
            </a:r>
          </a:p>
          <a:p>
            <a:pPr eaLnBrk="1" hangingPunct="1">
              <a:defRPr/>
            </a:pPr>
            <a:r>
              <a:rPr lang="sv-SE" dirty="0" smtClean="0">
                <a:latin typeface="+mn-lt"/>
              </a:rPr>
              <a:t>Hjärnan är färdigutvecklad vid 23-25 år</a:t>
            </a:r>
          </a:p>
          <a:p>
            <a:pPr eaLnBrk="1" hangingPunct="1">
              <a:defRPr/>
            </a:pPr>
            <a:r>
              <a:rPr lang="sv-SE" dirty="0" smtClean="0">
                <a:latin typeface="+mn-lt"/>
              </a:rPr>
              <a:t>Cannabisrökares hjärnor åldras tidigare.</a:t>
            </a:r>
          </a:p>
          <a:p>
            <a:pPr eaLnBrk="1" hangingPunct="1">
              <a:defRPr/>
            </a:pPr>
            <a:r>
              <a:rPr lang="sv-SE" dirty="0" smtClean="0">
                <a:latin typeface="+mn-lt"/>
              </a:rPr>
              <a:t>Intellektuella skador kvarstår efter drogfrihet  </a:t>
            </a:r>
          </a:p>
          <a:p>
            <a:pPr eaLnBrk="1" hangingPunct="1">
              <a:defRPr/>
            </a:pPr>
            <a:endParaRPr lang="sv-SE" dirty="0" smtClean="0">
              <a:latin typeface="+mn-lt"/>
            </a:endParaRPr>
          </a:p>
          <a:p>
            <a:pPr eaLnBrk="1" hangingPunct="1">
              <a:buFont typeface="Wingdings" pitchFamily="2" charset="2"/>
              <a:buNone/>
              <a:defRPr/>
            </a:pPr>
            <a:endParaRPr lang="sv-SE" dirty="0" smtClean="0">
              <a:latin typeface="+mn-lt"/>
            </a:endParaRPr>
          </a:p>
        </p:txBody>
      </p:sp>
    </p:spTree>
    <p:extLst>
      <p:ext uri="{BB962C8B-B14F-4D97-AF65-F5344CB8AC3E}">
        <p14:creationId xmlns:p14="http://schemas.microsoft.com/office/powerpoint/2010/main" val="33120828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p:txBody>
          <a:bodyPr/>
          <a:lstStyle/>
          <a:p>
            <a:pPr eaLnBrk="1" hangingPunct="1">
              <a:defRPr/>
            </a:pPr>
            <a:endParaRPr lang="sv-SE" dirty="0" smtClean="0">
              <a:latin typeface="+mj-lt"/>
            </a:endParaRPr>
          </a:p>
        </p:txBody>
      </p:sp>
      <p:sp>
        <p:nvSpPr>
          <p:cNvPr id="101379" name="Rectangle 3"/>
          <p:cNvSpPr>
            <a:spLocks noGrp="1" noChangeArrowheads="1"/>
          </p:cNvSpPr>
          <p:nvPr>
            <p:ph type="body" idx="4294967295"/>
          </p:nvPr>
        </p:nvSpPr>
        <p:spPr/>
        <p:txBody>
          <a:bodyPr/>
          <a:lstStyle/>
          <a:p>
            <a:pPr algn="ctr" eaLnBrk="1" hangingPunct="1">
              <a:lnSpc>
                <a:spcPct val="90000"/>
              </a:lnSpc>
              <a:buFont typeface="Wingdings" pitchFamily="2" charset="2"/>
              <a:buNone/>
              <a:defRPr/>
            </a:pPr>
            <a:endParaRPr lang="sv-SE" sz="6600" u="sng" dirty="0" smtClean="0">
              <a:latin typeface="+mn-lt"/>
            </a:endParaRPr>
          </a:p>
          <a:p>
            <a:pPr algn="ctr" eaLnBrk="1" hangingPunct="1">
              <a:lnSpc>
                <a:spcPct val="90000"/>
              </a:lnSpc>
              <a:buFont typeface="Wingdings" pitchFamily="2" charset="2"/>
              <a:buNone/>
              <a:defRPr/>
            </a:pPr>
            <a:r>
              <a:rPr lang="sv-SE" sz="6600" dirty="0" smtClean="0">
                <a:latin typeface="+mn-lt"/>
              </a:rPr>
              <a:t>Förbudet fungerar inte. </a:t>
            </a:r>
          </a:p>
          <a:p>
            <a:pPr algn="ctr" eaLnBrk="1" hangingPunct="1">
              <a:lnSpc>
                <a:spcPct val="90000"/>
              </a:lnSpc>
              <a:buFont typeface="Wingdings" pitchFamily="2" charset="2"/>
              <a:buNone/>
              <a:defRPr/>
            </a:pPr>
            <a:endParaRPr lang="sv-SE" sz="6600" dirty="0" smtClean="0">
              <a:latin typeface="+mn-lt"/>
            </a:endParaRPr>
          </a:p>
        </p:txBody>
      </p:sp>
    </p:spTree>
    <p:extLst>
      <p:ext uri="{BB962C8B-B14F-4D97-AF65-F5344CB8AC3E}">
        <p14:creationId xmlns:p14="http://schemas.microsoft.com/office/powerpoint/2010/main" val="18335690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p:txBody>
          <a:bodyPr/>
          <a:lstStyle/>
          <a:p>
            <a:pPr eaLnBrk="1" hangingPunct="1">
              <a:defRPr/>
            </a:pPr>
            <a:r>
              <a:rPr lang="sv-SE" sz="5400" smtClean="0">
                <a:latin typeface="+mj-lt"/>
              </a:rPr>
              <a:t>Varför narkotikaförbud?</a:t>
            </a:r>
          </a:p>
        </p:txBody>
      </p:sp>
      <p:sp>
        <p:nvSpPr>
          <p:cNvPr id="103427" name="Rectangle 3"/>
          <p:cNvSpPr>
            <a:spLocks noGrp="1" noChangeArrowheads="1"/>
          </p:cNvSpPr>
          <p:nvPr>
            <p:ph type="body" idx="4294967295"/>
          </p:nvPr>
        </p:nvSpPr>
        <p:spPr/>
        <p:txBody>
          <a:bodyPr/>
          <a:lstStyle/>
          <a:p>
            <a:pPr eaLnBrk="1" hangingPunct="1">
              <a:buFont typeface="Wingdings" pitchFamily="2" charset="2"/>
              <a:buNone/>
              <a:defRPr/>
            </a:pPr>
            <a:r>
              <a:rPr lang="sv-SE" dirty="0" smtClean="0"/>
              <a:t>	1. </a:t>
            </a:r>
            <a:r>
              <a:rPr lang="sv-SE" u="sng" dirty="0" smtClean="0"/>
              <a:t>Narkotika är skadligt</a:t>
            </a:r>
          </a:p>
          <a:p>
            <a:pPr lvl="1" eaLnBrk="1" hangingPunct="1">
              <a:buFontTx/>
              <a:buNone/>
              <a:defRPr/>
            </a:pPr>
            <a:r>
              <a:rPr lang="sv-SE" sz="3200" dirty="0" smtClean="0"/>
              <a:t>	a) för brukaren/missbrukaren</a:t>
            </a:r>
          </a:p>
          <a:p>
            <a:pPr eaLnBrk="1" hangingPunct="1">
              <a:buFont typeface="Wingdings" pitchFamily="2" charset="2"/>
              <a:buNone/>
              <a:defRPr/>
            </a:pPr>
            <a:r>
              <a:rPr lang="sv-SE" dirty="0" smtClean="0"/>
              <a:t>	   b) för familj/vänner/arbetskamrater</a:t>
            </a:r>
          </a:p>
          <a:p>
            <a:pPr lvl="1" eaLnBrk="1" hangingPunct="1">
              <a:buFontTx/>
              <a:buNone/>
              <a:defRPr/>
            </a:pPr>
            <a:r>
              <a:rPr lang="sv-SE" sz="3200" dirty="0" smtClean="0"/>
              <a:t>	c) för samhället</a:t>
            </a:r>
          </a:p>
          <a:p>
            <a:pPr lvl="1" eaLnBrk="1" hangingPunct="1">
              <a:buFontTx/>
              <a:buNone/>
              <a:defRPr/>
            </a:pPr>
            <a:r>
              <a:rPr lang="sv-SE" sz="3200" dirty="0" smtClean="0"/>
              <a:t>2. </a:t>
            </a:r>
            <a:r>
              <a:rPr lang="sv-SE" sz="3200" u="sng" dirty="0" smtClean="0"/>
              <a:t>Förbudet minskar användningen</a:t>
            </a:r>
          </a:p>
          <a:p>
            <a:pPr lvl="1" eaLnBrk="1" hangingPunct="1">
              <a:buFontTx/>
              <a:buNone/>
              <a:defRPr/>
            </a:pPr>
            <a:r>
              <a:rPr lang="sv-SE" sz="3200" dirty="0" smtClean="0"/>
              <a:t>	Ju mindre bruk desto mindre missbruk</a:t>
            </a:r>
          </a:p>
          <a:p>
            <a:pPr lvl="1" eaLnBrk="1" hangingPunct="1">
              <a:buFontTx/>
              <a:buNone/>
              <a:defRPr/>
            </a:pPr>
            <a:r>
              <a:rPr lang="sv-SE" sz="3200" dirty="0" smtClean="0"/>
              <a:t>3. </a:t>
            </a:r>
            <a:r>
              <a:rPr lang="sv-SE" sz="3200" u="sng" dirty="0" smtClean="0"/>
              <a:t>Legalisering ökar användningen</a:t>
            </a:r>
          </a:p>
          <a:p>
            <a:pPr lvl="1" eaLnBrk="1" hangingPunct="1">
              <a:buFontTx/>
              <a:buNone/>
              <a:defRPr/>
            </a:pPr>
            <a:endParaRPr lang="sv-SE" sz="3200" dirty="0" smtClean="0"/>
          </a:p>
          <a:p>
            <a:pPr lvl="1" eaLnBrk="1" hangingPunct="1">
              <a:buFontTx/>
              <a:buNone/>
              <a:defRPr/>
            </a:pPr>
            <a:endParaRPr lang="sv-SE" dirty="0" smtClean="0"/>
          </a:p>
          <a:p>
            <a:pPr lvl="1" eaLnBrk="1" hangingPunct="1">
              <a:buFontTx/>
              <a:buNone/>
              <a:defRPr/>
            </a:pPr>
            <a:endParaRPr lang="sv-SE" dirty="0" smtClean="0"/>
          </a:p>
          <a:p>
            <a:pPr eaLnBrk="1" hangingPunct="1">
              <a:defRPr/>
            </a:pPr>
            <a:endParaRPr lang="sv-SE" dirty="0" smtClean="0"/>
          </a:p>
        </p:txBody>
      </p:sp>
    </p:spTree>
    <p:extLst>
      <p:ext uri="{BB962C8B-B14F-4D97-AF65-F5344CB8AC3E}">
        <p14:creationId xmlns:p14="http://schemas.microsoft.com/office/powerpoint/2010/main" val="36358928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6100" name="Rectangle 4"/>
          <p:cNvSpPr>
            <a:spLocks noGrp="1" noChangeArrowheads="1"/>
          </p:cNvSpPr>
          <p:nvPr>
            <p:ph type="title" idx="4294967295"/>
          </p:nvPr>
        </p:nvSpPr>
        <p:spPr>
          <a:xfrm>
            <a:off x="457200" y="457200"/>
            <a:ext cx="8686800" cy="841375"/>
          </a:xfrm>
        </p:spPr>
        <p:txBody>
          <a:bodyPr>
            <a:normAutofit/>
          </a:bodyPr>
          <a:lstStyle/>
          <a:p>
            <a:pPr eaLnBrk="1" fontAlgn="auto" hangingPunct="1">
              <a:spcAft>
                <a:spcPts val="0"/>
              </a:spcAft>
              <a:defRPr/>
            </a:pPr>
            <a:r>
              <a:rPr lang="sv-SE" sz="3600" cap="all">
                <a:solidFill>
                  <a:srgbClr val="FF9933"/>
                </a:solidFill>
                <a:effectLst>
                  <a:reflection blurRad="12700" stA="48000" endA="300" endPos="55000" dir="5400000" sy="-90000" algn="bl" rotWithShape="0"/>
                </a:effectLst>
              </a:rPr>
              <a:t>Drogen fyller ut ojämnheterna</a:t>
            </a:r>
          </a:p>
        </p:txBody>
      </p:sp>
      <p:sp>
        <p:nvSpPr>
          <p:cNvPr id="23555" name="Text Box 5"/>
          <p:cNvSpPr txBox="1">
            <a:spLocks noChangeArrowheads="1"/>
          </p:cNvSpPr>
          <p:nvPr/>
        </p:nvSpPr>
        <p:spPr bwMode="auto">
          <a:xfrm>
            <a:off x="454025" y="2205038"/>
            <a:ext cx="8374063" cy="1816100"/>
          </a:xfrm>
          <a:prstGeom prst="rect">
            <a:avLst/>
          </a:prstGeom>
          <a:noFill/>
          <a:ln w="9525">
            <a:noFill/>
            <a:miter lim="800000"/>
            <a:headEnd/>
            <a:tailEnd/>
          </a:ln>
        </p:spPr>
        <p:txBody>
          <a:bodyPr wrap="none">
            <a:spAutoFit/>
          </a:bodyPr>
          <a:lstStyle/>
          <a:p>
            <a:pPr algn="ctr"/>
            <a:r>
              <a:rPr lang="sv-SE" sz="2800">
                <a:solidFill>
                  <a:srgbClr val="FF9933"/>
                </a:solidFill>
                <a:latin typeface="Tahoma" pitchFamily="34" charset="0"/>
              </a:rPr>
              <a:t>Den som inte kan leva med sig själv under tonåren </a:t>
            </a:r>
          </a:p>
          <a:p>
            <a:pPr algn="ctr"/>
            <a:r>
              <a:rPr lang="sv-SE" sz="2800">
                <a:solidFill>
                  <a:srgbClr val="FF9933"/>
                </a:solidFill>
                <a:latin typeface="Tahoma" pitchFamily="34" charset="0"/>
              </a:rPr>
              <a:t>får det svårare </a:t>
            </a:r>
          </a:p>
          <a:p>
            <a:pPr algn="ctr"/>
            <a:r>
              <a:rPr lang="sv-SE" sz="2800">
                <a:solidFill>
                  <a:srgbClr val="FF9933"/>
                </a:solidFill>
                <a:latin typeface="Tahoma" pitchFamily="34" charset="0"/>
              </a:rPr>
              <a:t>att rätta till ojämnheterna på egen hand</a:t>
            </a:r>
          </a:p>
          <a:p>
            <a:pPr algn="ctr"/>
            <a:r>
              <a:rPr lang="sv-SE" sz="2800">
                <a:solidFill>
                  <a:srgbClr val="FF9933"/>
                </a:solidFill>
                <a:latin typeface="Tahoma" pitchFamily="34" charset="0"/>
              </a:rPr>
              <a:t>om man använder droger</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33400" y="228600"/>
            <a:ext cx="8220075" cy="2654300"/>
          </a:xfrm>
          <a:prstGeom prst="rect">
            <a:avLst/>
          </a:prstGeom>
          <a:noFill/>
          <a:ln w="9525">
            <a:noFill/>
            <a:miter lim="800000"/>
            <a:headEnd/>
            <a:tailEnd/>
          </a:ln>
        </p:spPr>
        <p:txBody>
          <a:bodyPr wrap="none">
            <a:spAutoFit/>
          </a:bodyPr>
          <a:lstStyle/>
          <a:p>
            <a:r>
              <a:rPr lang="en-GB" sz="2800" b="1">
                <a:solidFill>
                  <a:srgbClr val="FF9900"/>
                </a:solidFill>
                <a:latin typeface="Tahoma" pitchFamily="34" charset="0"/>
              </a:rPr>
              <a:t>Ungdomar rapporterar att cannabis ger dem:</a:t>
            </a:r>
          </a:p>
          <a:p>
            <a:endParaRPr lang="en-GB" sz="2800" b="1">
              <a:solidFill>
                <a:srgbClr val="FF9900"/>
              </a:solidFill>
              <a:latin typeface="Times New Roman" pitchFamily="18" charset="0"/>
            </a:endParaRPr>
          </a:p>
          <a:p>
            <a:pPr>
              <a:buFontTx/>
              <a:buChar char="•"/>
            </a:pPr>
            <a:r>
              <a:rPr lang="en-GB" sz="2800" b="1">
                <a:latin typeface="Times New Roman" pitchFamily="18" charset="0"/>
              </a:rPr>
              <a:t> insikt</a:t>
            </a:r>
          </a:p>
          <a:p>
            <a:pPr>
              <a:buFontTx/>
              <a:buChar char="•"/>
            </a:pPr>
            <a:r>
              <a:rPr lang="en-GB" sz="2800" b="1">
                <a:latin typeface="Times New Roman" pitchFamily="18" charset="0"/>
              </a:rPr>
              <a:t> medvetenhet</a:t>
            </a:r>
          </a:p>
          <a:p>
            <a:pPr>
              <a:buFontTx/>
              <a:buChar char="•"/>
            </a:pPr>
            <a:r>
              <a:rPr lang="en-GB" sz="2800" b="1">
                <a:latin typeface="Times New Roman" pitchFamily="18" charset="0"/>
              </a:rPr>
              <a:t> sexuella känslor</a:t>
            </a:r>
          </a:p>
          <a:p>
            <a:pPr>
              <a:buFontTx/>
              <a:buChar char="•"/>
            </a:pPr>
            <a:r>
              <a:rPr lang="en-GB" sz="2800" b="1">
                <a:latin typeface="Times New Roman" pitchFamily="18" charset="0"/>
              </a:rPr>
              <a:t> självförtroende</a:t>
            </a:r>
          </a:p>
        </p:txBody>
      </p:sp>
      <p:sp>
        <p:nvSpPr>
          <p:cNvPr id="518147" name="Text Box 3"/>
          <p:cNvSpPr txBox="1">
            <a:spLocks noChangeArrowheads="1"/>
          </p:cNvSpPr>
          <p:nvPr/>
        </p:nvSpPr>
        <p:spPr bwMode="auto">
          <a:xfrm>
            <a:off x="2743200" y="2895600"/>
            <a:ext cx="4800600" cy="1800225"/>
          </a:xfrm>
          <a:prstGeom prst="rect">
            <a:avLst/>
          </a:prstGeom>
          <a:noFill/>
          <a:ln w="12700" cap="rnd">
            <a:noFill/>
            <a:miter lim="800000"/>
            <a:headEnd type="none" w="sm" len="sm"/>
            <a:tailEnd type="none" w="med" len="lg"/>
          </a:ln>
        </p:spPr>
        <p:txBody>
          <a:bodyPr wrap="none">
            <a:spAutoFit/>
          </a:bodyPr>
          <a:lstStyle/>
          <a:p>
            <a:pPr>
              <a:buFontTx/>
              <a:buChar char="•"/>
            </a:pPr>
            <a:r>
              <a:rPr lang="en-GB" sz="2800" b="1">
                <a:latin typeface="Times New Roman" pitchFamily="18" charset="0"/>
              </a:rPr>
              <a:t> känsla av att vara vuxen</a:t>
            </a:r>
          </a:p>
          <a:p>
            <a:pPr>
              <a:buFontTx/>
              <a:buChar char="•"/>
            </a:pPr>
            <a:r>
              <a:rPr lang="en-GB" sz="2800" b="1">
                <a:latin typeface="Times New Roman" pitchFamily="18" charset="0"/>
              </a:rPr>
              <a:t> kraftfull </a:t>
            </a:r>
          </a:p>
          <a:p>
            <a:pPr>
              <a:buFontTx/>
              <a:buChar char="•"/>
            </a:pPr>
            <a:r>
              <a:rPr lang="en-GB" sz="2800" b="1">
                <a:latin typeface="Times New Roman" pitchFamily="18" charset="0"/>
              </a:rPr>
              <a:t> kreativ</a:t>
            </a:r>
          </a:p>
          <a:p>
            <a:pPr>
              <a:buFontTx/>
              <a:buChar char="•"/>
            </a:pPr>
            <a:r>
              <a:rPr lang="en-GB" sz="2800" b="1">
                <a:latin typeface="Times New Roman" pitchFamily="18" charset="0"/>
              </a:rPr>
              <a:t> en känsla av att kunna tänka</a:t>
            </a:r>
            <a:endParaRPr lang="sv-SE" sz="2400">
              <a:latin typeface="Times New Roman" pitchFamily="18" charset="0"/>
            </a:endParaRPr>
          </a:p>
        </p:txBody>
      </p:sp>
      <p:sp>
        <p:nvSpPr>
          <p:cNvPr id="518148" name="Text Box 4"/>
          <p:cNvSpPr txBox="1">
            <a:spLocks noChangeArrowheads="1"/>
          </p:cNvSpPr>
          <p:nvPr/>
        </p:nvSpPr>
        <p:spPr bwMode="auto">
          <a:xfrm>
            <a:off x="533400" y="4800600"/>
            <a:ext cx="7092950" cy="2530475"/>
          </a:xfrm>
          <a:prstGeom prst="rect">
            <a:avLst/>
          </a:prstGeom>
          <a:noFill/>
          <a:ln w="12700" cap="rnd">
            <a:noFill/>
            <a:miter lim="800000"/>
            <a:headEnd type="none" w="sm" len="sm"/>
            <a:tailEnd type="none" w="med" len="lg"/>
          </a:ln>
        </p:spPr>
        <p:txBody>
          <a:bodyPr wrap="none">
            <a:spAutoFit/>
          </a:bodyPr>
          <a:lstStyle/>
          <a:p>
            <a:pPr>
              <a:buFontTx/>
              <a:buChar char="•"/>
            </a:pPr>
            <a:r>
              <a:rPr lang="en-GB" sz="2800" b="1">
                <a:latin typeface="Times New Roman" pitchFamily="18" charset="0"/>
              </a:rPr>
              <a:t> fina känslor</a:t>
            </a:r>
          </a:p>
          <a:p>
            <a:pPr>
              <a:buFontTx/>
              <a:buChar char="•"/>
            </a:pPr>
            <a:r>
              <a:rPr lang="en-GB" sz="2800" b="1">
                <a:latin typeface="Times New Roman" pitchFamily="18" charset="0"/>
              </a:rPr>
              <a:t> en hjälp att fly undan en obehaglig situation</a:t>
            </a:r>
          </a:p>
          <a:p>
            <a:pPr>
              <a:buFontTx/>
              <a:buChar char="•"/>
            </a:pPr>
            <a:r>
              <a:rPr lang="en-GB" sz="2800" b="1">
                <a:latin typeface="Times New Roman" pitchFamily="18" charset="0"/>
              </a:rPr>
              <a:t> en hjälp att lösa personliga problem</a:t>
            </a:r>
          </a:p>
          <a:p>
            <a:pPr>
              <a:buFontTx/>
              <a:buChar char="•"/>
            </a:pPr>
            <a:r>
              <a:rPr lang="en-GB" sz="2800" b="1">
                <a:latin typeface="Times New Roman" pitchFamily="18" charset="0"/>
              </a:rPr>
              <a:t> en hjälp att somna </a:t>
            </a:r>
          </a:p>
          <a:p>
            <a:endParaRPr lang="sv-SE" sz="2400">
              <a:latin typeface="Times New Roman" pitchFamily="18" charset="0"/>
            </a:endParaRPr>
          </a:p>
          <a:p>
            <a:endParaRPr lang="sv-SE" sz="240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518147"/>
                                        </p:tgtEl>
                                        <p:attrNameLst>
                                          <p:attrName>style.visibility</p:attrName>
                                        </p:attrNameLst>
                                      </p:cBhvr>
                                      <p:to>
                                        <p:strVal val="visible"/>
                                      </p:to>
                                    </p:set>
                                    <p:anim calcmode="lin" valueType="num">
                                      <p:cBhvr additive="base">
                                        <p:cTn id="7" dur="500" fill="hold"/>
                                        <p:tgtEl>
                                          <p:spTgt spid="518147"/>
                                        </p:tgtEl>
                                        <p:attrNameLst>
                                          <p:attrName>ppt_x</p:attrName>
                                        </p:attrNameLst>
                                      </p:cBhvr>
                                      <p:tavLst>
                                        <p:tav tm="0">
                                          <p:val>
                                            <p:strVal val="0-#ppt_w/2"/>
                                          </p:val>
                                        </p:tav>
                                        <p:tav tm="100000">
                                          <p:val>
                                            <p:strVal val="#ppt_x"/>
                                          </p:val>
                                        </p:tav>
                                      </p:tavLst>
                                    </p:anim>
                                    <p:anim calcmode="lin" valueType="num">
                                      <p:cBhvr additive="base">
                                        <p:cTn id="8" dur="500" fill="hold"/>
                                        <p:tgtEl>
                                          <p:spTgt spid="518147"/>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518148"/>
                                        </p:tgtEl>
                                        <p:attrNameLst>
                                          <p:attrName>style.visibility</p:attrName>
                                        </p:attrNameLst>
                                      </p:cBhvr>
                                      <p:to>
                                        <p:strVal val="visible"/>
                                      </p:to>
                                    </p:set>
                                    <p:anim calcmode="lin" valueType="num">
                                      <p:cBhvr additive="base">
                                        <p:cTn id="12" dur="500" fill="hold"/>
                                        <p:tgtEl>
                                          <p:spTgt spid="518148"/>
                                        </p:tgtEl>
                                        <p:attrNameLst>
                                          <p:attrName>ppt_x</p:attrName>
                                        </p:attrNameLst>
                                      </p:cBhvr>
                                      <p:tavLst>
                                        <p:tav tm="0">
                                          <p:val>
                                            <p:strVal val="0-#ppt_w/2"/>
                                          </p:val>
                                        </p:tav>
                                        <p:tav tm="100000">
                                          <p:val>
                                            <p:strVal val="#ppt_x"/>
                                          </p:val>
                                        </p:tav>
                                      </p:tavLst>
                                    </p:anim>
                                    <p:anim calcmode="lin" valueType="num">
                                      <p:cBhvr additive="base">
                                        <p:cTn id="13" dur="500" fill="hold"/>
                                        <p:tgtEl>
                                          <p:spTgt spid="5181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47" grpId="0" autoUpdateAnimBg="0"/>
      <p:bldP spid="51814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0" y="2519363"/>
            <a:ext cx="9144000" cy="0"/>
          </a:xfrm>
          <a:prstGeom prst="rect">
            <a:avLst/>
          </a:prstGeom>
          <a:noFill/>
          <a:ln w="9525">
            <a:noFill/>
            <a:miter lim="800000"/>
            <a:headEnd/>
            <a:tailEnd/>
          </a:ln>
        </p:spPr>
        <p:txBody>
          <a:bodyPr wrap="none" anchor="ctr">
            <a:spAutoFit/>
          </a:bodyPr>
          <a:lstStyle/>
          <a:p>
            <a:endParaRPr lang="sv-SE"/>
          </a:p>
        </p:txBody>
      </p:sp>
      <p:graphicFrame>
        <p:nvGraphicFramePr>
          <p:cNvPr id="2050" name="Object 4"/>
          <p:cNvGraphicFramePr>
            <a:graphicFrameLocks noChangeAspect="1"/>
          </p:cNvGraphicFramePr>
          <p:nvPr/>
        </p:nvGraphicFramePr>
        <p:xfrm>
          <a:off x="971550" y="404813"/>
          <a:ext cx="7561263" cy="5575300"/>
        </p:xfrm>
        <a:graphic>
          <a:graphicData uri="http://schemas.openxmlformats.org/presentationml/2006/ole">
            <mc:AlternateContent xmlns:mc="http://schemas.openxmlformats.org/markup-compatibility/2006">
              <mc:Choice xmlns:v="urn:schemas-microsoft-com:vml" Requires="v">
                <p:oleObj spid="_x0000_s67589" r:id="rId4" imgW="4570586" imgH="3427608" progId="PowerPoint.Slide.12">
                  <p:embed/>
                </p:oleObj>
              </mc:Choice>
              <mc:Fallback>
                <p:oleObj r:id="rId4" imgW="4570586" imgH="3427608" progId="PowerPoint.Slide.1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404813"/>
                        <a:ext cx="7561263" cy="557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2" name="textruta 3"/>
          <p:cNvSpPr txBox="1">
            <a:spLocks noChangeArrowheads="1"/>
          </p:cNvSpPr>
          <p:nvPr/>
        </p:nvSpPr>
        <p:spPr bwMode="auto">
          <a:xfrm>
            <a:off x="1547813" y="4868863"/>
            <a:ext cx="5487208" cy="646331"/>
          </a:xfrm>
          <a:prstGeom prst="rect">
            <a:avLst/>
          </a:prstGeom>
          <a:noFill/>
          <a:ln w="9525">
            <a:noFill/>
            <a:miter lim="800000"/>
            <a:headEnd/>
            <a:tailEnd/>
          </a:ln>
        </p:spPr>
        <p:txBody>
          <a:bodyPr wrap="none">
            <a:spAutoFit/>
          </a:bodyPr>
          <a:lstStyle/>
          <a:p>
            <a:r>
              <a:rPr lang="sv-SE" dirty="0">
                <a:solidFill>
                  <a:schemeClr val="bg1"/>
                </a:solidFill>
              </a:rPr>
              <a:t>2009: av 22,6% som testade fortsatte 11,4%, dvs. ca 50%</a:t>
            </a:r>
          </a:p>
          <a:p>
            <a:r>
              <a:rPr lang="sv-SE" dirty="0">
                <a:solidFill>
                  <a:schemeClr val="bg1"/>
                </a:solidFill>
              </a:rPr>
              <a:t>2012: av 26,3% som testade fortsatte 12,2%, dvs. ca </a:t>
            </a:r>
            <a:r>
              <a:rPr lang="sv-SE" dirty="0" smtClean="0">
                <a:solidFill>
                  <a:schemeClr val="bg1"/>
                </a:solidFill>
              </a:rPr>
              <a:t>48%</a:t>
            </a:r>
            <a:endParaRPr lang="sv-SE" dirty="0">
              <a:solidFill>
                <a:schemeClr val="bg1"/>
              </a:solidFill>
            </a:endParaRPr>
          </a:p>
        </p:txBody>
      </p:sp>
      <p:sp>
        <p:nvSpPr>
          <p:cNvPr id="2053" name="textruta 4"/>
          <p:cNvSpPr txBox="1">
            <a:spLocks noChangeArrowheads="1"/>
          </p:cNvSpPr>
          <p:nvPr/>
        </p:nvSpPr>
        <p:spPr bwMode="auto">
          <a:xfrm>
            <a:off x="4284663" y="1628775"/>
            <a:ext cx="1716087" cy="369888"/>
          </a:xfrm>
          <a:prstGeom prst="rect">
            <a:avLst/>
          </a:prstGeom>
          <a:noFill/>
          <a:ln w="9525">
            <a:noFill/>
            <a:miter lim="800000"/>
            <a:headEnd/>
            <a:tailEnd/>
          </a:ln>
        </p:spPr>
        <p:txBody>
          <a:bodyPr wrap="none">
            <a:spAutoFit/>
          </a:bodyPr>
          <a:lstStyle/>
          <a:p>
            <a:r>
              <a:rPr lang="sv-SE">
                <a:solidFill>
                  <a:schemeClr val="bg1"/>
                </a:solidFill>
              </a:rPr>
              <a:t>Årskurs 2 gym.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tshållare för innehåll 2"/>
          <p:cNvSpPr>
            <a:spLocks noGrp="1"/>
          </p:cNvSpPr>
          <p:nvPr>
            <p:ph idx="4294967295"/>
          </p:nvPr>
        </p:nvSpPr>
        <p:spPr>
          <a:xfrm>
            <a:off x="468313" y="260350"/>
            <a:ext cx="8229600" cy="5272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73050" indent="-273050"/>
            <a:r>
              <a:rPr lang="sv-SE" altLang="sv-SE" dirty="0" smtClean="0">
                <a:effectLst/>
              </a:rPr>
              <a:t>Bland ungdomar med missbruk- eller beroendediagnos rapporterar </a:t>
            </a:r>
          </a:p>
          <a:p>
            <a:pPr marL="273050" indent="-273050"/>
            <a:r>
              <a:rPr lang="sv-SE" altLang="sv-SE" dirty="0" smtClean="0">
                <a:effectLst/>
              </a:rPr>
              <a:t>50 – 90 procent samsjuklighet i psykiatrisk problematik (Bender et al. 2006, </a:t>
            </a:r>
            <a:r>
              <a:rPr lang="sv-SE" altLang="sv-SE" dirty="0" err="1" smtClean="0">
                <a:effectLst/>
              </a:rPr>
              <a:t>Couwenberg</a:t>
            </a:r>
            <a:r>
              <a:rPr lang="sv-SE" altLang="sv-SE" dirty="0" smtClean="0">
                <a:effectLst/>
              </a:rPr>
              <a:t> et al 2006, Armstrong &amp; Costello 2002). </a:t>
            </a:r>
          </a:p>
          <a:p>
            <a:pPr marL="0" indent="0">
              <a:buNone/>
            </a:pPr>
            <a:endParaRPr lang="sv-SE" altLang="sv-SE" dirty="0" smtClean="0">
              <a:effectLst/>
            </a:endParaRPr>
          </a:p>
        </p:txBody>
      </p:sp>
    </p:spTree>
    <p:extLst>
      <p:ext uri="{BB962C8B-B14F-4D97-AF65-F5344CB8AC3E}">
        <p14:creationId xmlns:p14="http://schemas.microsoft.com/office/powerpoint/2010/main" val="23674219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683568" y="1196752"/>
            <a:ext cx="6984776" cy="3046988"/>
          </a:xfrm>
          <a:prstGeom prst="rect">
            <a:avLst/>
          </a:prstGeom>
        </p:spPr>
        <p:txBody>
          <a:bodyPr wrap="square">
            <a:spAutoFit/>
          </a:bodyPr>
          <a:lstStyle/>
          <a:p>
            <a:pPr marL="273050" indent="-273050"/>
            <a:r>
              <a:rPr lang="sv-SE" altLang="sv-SE" sz="2400" dirty="0"/>
              <a:t>I en studie av svenska ungdomar med </a:t>
            </a:r>
            <a:r>
              <a:rPr lang="sv-SE" altLang="sv-SE" sz="2400" dirty="0" smtClean="0"/>
              <a:t>missbruksproblem/riskbruk </a:t>
            </a:r>
            <a:r>
              <a:rPr lang="sv-SE" altLang="sv-SE" sz="2400" dirty="0"/>
              <a:t>framkom </a:t>
            </a:r>
            <a:r>
              <a:rPr lang="sv-SE" altLang="sv-SE" sz="2400" dirty="0" smtClean="0"/>
              <a:t>att: </a:t>
            </a:r>
          </a:p>
          <a:p>
            <a:pPr marL="273050" indent="-273050"/>
            <a:endParaRPr lang="sv-SE" altLang="sv-SE" sz="2400" dirty="0"/>
          </a:p>
          <a:p>
            <a:pPr marL="273050" indent="-273050"/>
            <a:r>
              <a:rPr lang="sv-SE" altLang="sv-SE" sz="2400" dirty="0"/>
              <a:t>90 procent av flickorna respektive </a:t>
            </a:r>
          </a:p>
          <a:p>
            <a:pPr marL="273050" indent="-273050"/>
            <a:endParaRPr lang="sv-SE" altLang="sv-SE" sz="2400" dirty="0" smtClean="0"/>
          </a:p>
          <a:p>
            <a:pPr marL="273050" indent="-273050"/>
            <a:r>
              <a:rPr lang="sv-SE" altLang="sv-SE" sz="2400" dirty="0" smtClean="0"/>
              <a:t>82 </a:t>
            </a:r>
            <a:r>
              <a:rPr lang="sv-SE" altLang="sv-SE" sz="2400" dirty="0"/>
              <a:t>procent av pojkarna någon gång i livet hade uppfyllt kriterierna för en psykiatrisk diagnos </a:t>
            </a:r>
            <a:endParaRPr lang="sv-SE" altLang="sv-SE" sz="2400" dirty="0" smtClean="0"/>
          </a:p>
          <a:p>
            <a:pPr marL="273050" indent="-273050"/>
            <a:r>
              <a:rPr lang="sv-SE" altLang="sv-SE" sz="2400" dirty="0" smtClean="0"/>
              <a:t>(Tengström </a:t>
            </a:r>
            <a:r>
              <a:rPr lang="sv-SE" altLang="sv-SE" sz="2400" dirty="0"/>
              <a:t>2006).</a:t>
            </a:r>
          </a:p>
        </p:txBody>
      </p:sp>
    </p:spTree>
    <p:extLst>
      <p:ext uri="{BB962C8B-B14F-4D97-AF65-F5344CB8AC3E}">
        <p14:creationId xmlns:p14="http://schemas.microsoft.com/office/powerpoint/2010/main" val="7685102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bildnummer 3"/>
          <p:cNvSpPr txBox="1">
            <a:spLocks noGrp="1"/>
          </p:cNvSpPr>
          <p:nvPr/>
        </p:nvSpPr>
        <p:spPr>
          <a:xfrm>
            <a:off x="8229600" y="6473825"/>
            <a:ext cx="758825" cy="247650"/>
          </a:xfrm>
          <a:prstGeom prst="rect">
            <a:avLst/>
          </a:prstGeom>
          <a:noFill/>
        </p:spPr>
        <p:txBody>
          <a:bodyPr/>
          <a:lstStyle/>
          <a:p>
            <a:pPr algn="r">
              <a:defRPr/>
            </a:pPr>
            <a:fld id="{36C16B88-A8FB-4DD9-834B-655C6EA0EC10}" type="slidenum">
              <a:rPr lang="en-US" sz="1200">
                <a:solidFill>
                  <a:schemeClr val="accent1">
                    <a:shade val="75000"/>
                  </a:schemeClr>
                </a:solidFill>
              </a:rPr>
              <a:pPr algn="r">
                <a:defRPr/>
              </a:pPr>
              <a:t>32</a:t>
            </a:fld>
            <a:endParaRPr lang="en-US" sz="1200">
              <a:solidFill>
                <a:schemeClr val="accent1">
                  <a:shade val="75000"/>
                </a:schemeClr>
              </a:solidFill>
            </a:endParaRPr>
          </a:p>
        </p:txBody>
      </p:sp>
      <p:sp>
        <p:nvSpPr>
          <p:cNvPr id="26627" name="Rectangle 4"/>
          <p:cNvSpPr>
            <a:spLocks noChangeArrowheads="1"/>
          </p:cNvSpPr>
          <p:nvPr/>
        </p:nvSpPr>
        <p:spPr bwMode="auto">
          <a:xfrm>
            <a:off x="468313" y="476250"/>
            <a:ext cx="5483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sz="3200" b="1">
                <a:solidFill>
                  <a:schemeClr val="accent2"/>
                </a:solidFill>
              </a:rPr>
              <a:t> </a:t>
            </a:r>
            <a:r>
              <a:rPr lang="sv-SE" altLang="sv-SE" sz="3200" b="1">
                <a:solidFill>
                  <a:schemeClr val="bg2"/>
                </a:solidFill>
              </a:rPr>
              <a:t>Psykologiska riskfaktorer</a:t>
            </a:r>
          </a:p>
        </p:txBody>
      </p:sp>
      <p:sp>
        <p:nvSpPr>
          <p:cNvPr id="26628" name="Text Box 6"/>
          <p:cNvSpPr txBox="1">
            <a:spLocks noChangeArrowheads="1"/>
          </p:cNvSpPr>
          <p:nvPr/>
        </p:nvSpPr>
        <p:spPr bwMode="auto">
          <a:xfrm>
            <a:off x="808038" y="20812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sv-SE" altLang="sv-SE"/>
          </a:p>
        </p:txBody>
      </p:sp>
      <p:sp>
        <p:nvSpPr>
          <p:cNvPr id="35856" name="Text Box 16"/>
          <p:cNvSpPr txBox="1">
            <a:spLocks noChangeArrowheads="1"/>
          </p:cNvSpPr>
          <p:nvPr/>
        </p:nvSpPr>
        <p:spPr bwMode="auto">
          <a:xfrm>
            <a:off x="323850" y="1341438"/>
            <a:ext cx="7632700" cy="5184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buFont typeface="Wingdings" pitchFamily="2" charset="2"/>
              <a:buNone/>
            </a:pPr>
            <a:endParaRPr lang="sv-SE" altLang="sv-SE" sz="2400" dirty="0"/>
          </a:p>
          <a:p>
            <a:pPr eaLnBrk="1" hangingPunct="1">
              <a:buFont typeface="Wingdings" pitchFamily="2" charset="2"/>
              <a:buChar char="ü"/>
            </a:pPr>
            <a:r>
              <a:rPr lang="sv-SE" altLang="sv-SE" sz="2000" dirty="0"/>
              <a:t>ogynnsamma uppväxtvillkor så som förekomst av  </a:t>
            </a:r>
          </a:p>
          <a:p>
            <a:pPr eaLnBrk="1" hangingPunct="1">
              <a:buFont typeface="Wingdings" pitchFamily="2" charset="2"/>
              <a:buNone/>
            </a:pPr>
            <a:r>
              <a:rPr lang="sv-SE" altLang="sv-SE" sz="2000" dirty="0"/>
              <a:t>   våld, psykisk ohälsa och missbruk i uppväxtfamiljen</a:t>
            </a:r>
          </a:p>
          <a:p>
            <a:pPr eaLnBrk="1" hangingPunct="1">
              <a:buFont typeface="Wingdings" pitchFamily="2" charset="2"/>
              <a:buNone/>
            </a:pPr>
            <a:endParaRPr lang="sv-SE" altLang="sv-SE" sz="1200" dirty="0"/>
          </a:p>
          <a:p>
            <a:pPr eaLnBrk="1" hangingPunct="1">
              <a:buFont typeface="Wingdings" pitchFamily="2" charset="2"/>
              <a:buChar char="ü"/>
            </a:pPr>
            <a:r>
              <a:rPr lang="sv-SE" altLang="sv-SE" sz="2000" dirty="0"/>
              <a:t>svårighet med ”social anpassning”, </a:t>
            </a:r>
            <a:r>
              <a:rPr lang="sv-SE" altLang="sv-SE" sz="2000" dirty="0" err="1"/>
              <a:t>dvs</a:t>
            </a:r>
            <a:r>
              <a:rPr lang="sv-SE" altLang="sv-SE" sz="2000" dirty="0"/>
              <a:t> utanförskap</a:t>
            </a:r>
          </a:p>
          <a:p>
            <a:pPr eaLnBrk="1" hangingPunct="1">
              <a:buFont typeface="Wingdings" pitchFamily="2" charset="2"/>
              <a:buNone/>
            </a:pPr>
            <a:endParaRPr lang="sv-SE" altLang="sv-SE" sz="1200" dirty="0"/>
          </a:p>
          <a:p>
            <a:pPr eaLnBrk="1" hangingPunct="1">
              <a:buFont typeface="Wingdings" pitchFamily="2" charset="2"/>
              <a:buChar char="ü"/>
            </a:pPr>
            <a:r>
              <a:rPr lang="sv-SE" altLang="sv-SE" sz="2000" dirty="0"/>
              <a:t>låg självkänsla</a:t>
            </a:r>
            <a:r>
              <a:rPr lang="en-US" altLang="sv-SE" sz="2000" dirty="0"/>
              <a:t>, d</a:t>
            </a:r>
            <a:r>
              <a:rPr lang="sv-SE" altLang="sv-SE" sz="2000" dirty="0"/>
              <a:t>ålig impulskontroll</a:t>
            </a:r>
          </a:p>
          <a:p>
            <a:pPr eaLnBrk="1" hangingPunct="1">
              <a:buFont typeface="Wingdings" pitchFamily="2" charset="2"/>
              <a:buNone/>
            </a:pPr>
            <a:endParaRPr lang="en-US" altLang="sv-SE" sz="1200" dirty="0"/>
          </a:p>
          <a:p>
            <a:pPr eaLnBrk="1" hangingPunct="1">
              <a:buFont typeface="Wingdings" pitchFamily="2" charset="2"/>
              <a:buChar char="ü"/>
            </a:pPr>
            <a:r>
              <a:rPr lang="sv-SE" altLang="sv-SE" sz="2000" dirty="0"/>
              <a:t>instabila relationer</a:t>
            </a:r>
            <a:r>
              <a:rPr lang="en-US" altLang="sv-SE" sz="2000" dirty="0"/>
              <a:t> med o</a:t>
            </a:r>
            <a:r>
              <a:rPr lang="sv-SE" altLang="sv-SE" sz="2000" dirty="0"/>
              <a:t>tydlig gräns till själv/andra</a:t>
            </a:r>
          </a:p>
          <a:p>
            <a:pPr eaLnBrk="1" hangingPunct="1">
              <a:buFont typeface="Wingdings" pitchFamily="2" charset="2"/>
              <a:buNone/>
            </a:pPr>
            <a:endParaRPr lang="en-US" altLang="sv-SE" sz="1200" dirty="0"/>
          </a:p>
          <a:p>
            <a:pPr eaLnBrk="1" hangingPunct="1">
              <a:buFont typeface="Wingdings" pitchFamily="2" charset="2"/>
              <a:buChar char="ü"/>
            </a:pPr>
            <a:r>
              <a:rPr lang="sv-SE" altLang="sv-SE" sz="2000" dirty="0"/>
              <a:t>bristande tillit till sig själv och andra</a:t>
            </a:r>
          </a:p>
          <a:p>
            <a:pPr eaLnBrk="1" hangingPunct="1">
              <a:buFont typeface="Wingdings" pitchFamily="2" charset="2"/>
              <a:buNone/>
            </a:pPr>
            <a:endParaRPr lang="en-US" altLang="sv-SE" sz="1200" dirty="0"/>
          </a:p>
          <a:p>
            <a:pPr eaLnBrk="1" hangingPunct="1">
              <a:buFont typeface="Wingdings" pitchFamily="2" charset="2"/>
              <a:buChar char="ü"/>
            </a:pPr>
            <a:r>
              <a:rPr lang="sv-SE" altLang="sv-SE" sz="2000" dirty="0"/>
              <a:t>frekventa upplevelser av ensamhet, tomhet och leda</a:t>
            </a:r>
          </a:p>
          <a:p>
            <a:pPr eaLnBrk="1" hangingPunct="1">
              <a:buFont typeface="Wingdings" pitchFamily="2" charset="2"/>
              <a:buNone/>
            </a:pPr>
            <a:endParaRPr lang="sv-SE" altLang="sv-SE" sz="1200" dirty="0"/>
          </a:p>
          <a:p>
            <a:pPr eaLnBrk="1" hangingPunct="1">
              <a:buFont typeface="Wingdings" pitchFamily="2" charset="2"/>
              <a:buChar char="ü"/>
            </a:pPr>
            <a:r>
              <a:rPr lang="sv-SE" altLang="sv-SE" sz="2000" dirty="0"/>
              <a:t> psykisk ohälsa, psykisk funktionsnedsättning</a:t>
            </a:r>
            <a:endParaRPr lang="en-US" altLang="sv-SE" sz="2000" dirty="0"/>
          </a:p>
        </p:txBody>
      </p:sp>
      <p:sp>
        <p:nvSpPr>
          <p:cNvPr id="26630" name="Text Box 17"/>
          <p:cNvSpPr txBox="1">
            <a:spLocks noChangeArrowheads="1"/>
          </p:cNvSpPr>
          <p:nvPr/>
        </p:nvSpPr>
        <p:spPr bwMode="auto">
          <a:xfrm>
            <a:off x="7710488" y="6613525"/>
            <a:ext cx="1155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sz="1000">
                <a:solidFill>
                  <a:schemeClr val="bg1"/>
                </a:solidFill>
                <a:cs typeface="Arial" pitchFamily="34" charset="0"/>
              </a:rPr>
              <a:t>© Claudia Fahlke</a:t>
            </a:r>
          </a:p>
        </p:txBody>
      </p:sp>
      <p:sp>
        <p:nvSpPr>
          <p:cNvPr id="26631" name="Line 18"/>
          <p:cNvSpPr>
            <a:spLocks noChangeShapeType="1"/>
          </p:cNvSpPr>
          <p:nvPr/>
        </p:nvSpPr>
        <p:spPr bwMode="auto">
          <a:xfrm>
            <a:off x="468313" y="1125538"/>
            <a:ext cx="5975350" cy="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8496052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5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5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5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85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856">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56">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856">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5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nchorCtr="1"/>
          <a:lstStyle/>
          <a:p>
            <a:pPr eaLnBrk="1" hangingPunct="1">
              <a:defRPr/>
            </a:pPr>
            <a:r>
              <a:rPr lang="sv-SE" smtClean="0"/>
              <a:t>Utveckling</a:t>
            </a:r>
          </a:p>
        </p:txBody>
      </p:sp>
      <p:sp>
        <p:nvSpPr>
          <p:cNvPr id="87043" name="Rectangle 3"/>
          <p:cNvSpPr>
            <a:spLocks noGrp="1" noChangeArrowheads="1"/>
          </p:cNvSpPr>
          <p:nvPr>
            <p:ph type="body" idx="4294967295"/>
          </p:nvPr>
        </p:nvSpPr>
        <p:spPr/>
        <p:txBody>
          <a:bodyPr/>
          <a:lstStyle/>
          <a:p>
            <a:pPr eaLnBrk="1" hangingPunct="1">
              <a:lnSpc>
                <a:spcPct val="90000"/>
              </a:lnSpc>
              <a:defRPr/>
            </a:pPr>
            <a:r>
              <a:rPr lang="sv-SE" sz="2400" smtClean="0"/>
              <a:t>Marijuana har genom åren fått en högre halt THC</a:t>
            </a:r>
          </a:p>
          <a:p>
            <a:pPr eaLnBrk="1" hangingPunct="1">
              <a:lnSpc>
                <a:spcPct val="90000"/>
              </a:lnSpc>
              <a:defRPr/>
            </a:pPr>
            <a:r>
              <a:rPr lang="sv-SE" sz="2400" smtClean="0"/>
              <a:t>Hasch ligger stabilt</a:t>
            </a:r>
          </a:p>
          <a:p>
            <a:pPr eaLnBrk="1" hangingPunct="1">
              <a:lnSpc>
                <a:spcPct val="90000"/>
              </a:lnSpc>
              <a:defRPr/>
            </a:pPr>
            <a:r>
              <a:rPr lang="sv-SE" sz="2400" smtClean="0"/>
              <a:t>Skunk, ett sätt att odla Marijuana som framhäver dofter = marijuanarus kombinerat med lösningsmedelsrus</a:t>
            </a:r>
          </a:p>
          <a:p>
            <a:pPr eaLnBrk="1" hangingPunct="1">
              <a:lnSpc>
                <a:spcPct val="90000"/>
              </a:lnSpc>
              <a:defRPr/>
            </a:pPr>
            <a:r>
              <a:rPr lang="sv-SE" sz="2400" smtClean="0"/>
              <a:t>Spice torkade kryddor från Asien = lätt lösningsmedelsrus</a:t>
            </a:r>
          </a:p>
          <a:p>
            <a:pPr eaLnBrk="1" hangingPunct="1">
              <a:lnSpc>
                <a:spcPct val="90000"/>
              </a:lnSpc>
              <a:defRPr/>
            </a:pPr>
            <a:r>
              <a:rPr lang="sv-SE" sz="2400" smtClean="0"/>
              <a:t>Från 2004 tillsatser av forskningssubstanser som är syntetiska cannabinoider.</a:t>
            </a:r>
          </a:p>
          <a:p>
            <a:pPr eaLnBrk="1" hangingPunct="1">
              <a:lnSpc>
                <a:spcPct val="90000"/>
              </a:lnSpc>
              <a:defRPr/>
            </a:pPr>
            <a:r>
              <a:rPr lang="sv-SE" sz="2400" smtClean="0"/>
              <a:t>2011- övergång till enbart syntetiska cannabinoider</a:t>
            </a:r>
          </a:p>
          <a:p>
            <a:pPr eaLnBrk="1" hangingPunct="1">
              <a:lnSpc>
                <a:spcPct val="90000"/>
              </a:lnSpc>
              <a:defRPr/>
            </a:pPr>
            <a:r>
              <a:rPr lang="sv-SE" sz="2400" smtClean="0"/>
              <a:t>2012 förändring av det procentuella förhållandet mellan CBD och THC.</a:t>
            </a:r>
          </a:p>
        </p:txBody>
      </p:sp>
    </p:spTree>
    <p:extLst>
      <p:ext uri="{BB962C8B-B14F-4D97-AF65-F5344CB8AC3E}">
        <p14:creationId xmlns:p14="http://schemas.microsoft.com/office/powerpoint/2010/main" val="13547506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5" name="Rectangle 1027"/>
          <p:cNvSpPr>
            <a:spLocks noGrp="1" noChangeArrowheads="1"/>
          </p:cNvSpPr>
          <p:nvPr>
            <p:ph type="body" sz="half" idx="4294967295"/>
          </p:nvPr>
        </p:nvSpPr>
        <p:spPr>
          <a:xfrm>
            <a:off x="0" y="3368675"/>
            <a:ext cx="3886200" cy="1295400"/>
          </a:xfrm>
          <a:solidFill>
            <a:srgbClr val="0070C0">
              <a:alpha val="38000"/>
            </a:srgbClr>
          </a:solidFill>
          <a:ln w="38100" cap="rnd">
            <a:solidFill>
              <a:schemeClr val="tx1"/>
            </a:solidFill>
            <a:prstDash val="lgDash"/>
          </a:ln>
          <a:scene3d>
            <a:camera prst="orthographicFront"/>
            <a:lightRig rig="threePt" dir="t"/>
          </a:scene3d>
          <a:sp3d>
            <a:bevelT/>
          </a:sp3d>
        </p:spPr>
        <p:txBody>
          <a:bodyPr tIns="144000"/>
          <a:lstStyle/>
          <a:p>
            <a:pPr algn="ctr" eaLnBrk="1" hangingPunct="1">
              <a:lnSpc>
                <a:spcPct val="85000"/>
              </a:lnSpc>
              <a:spcBef>
                <a:spcPts val="1200"/>
              </a:spcBef>
              <a:spcAft>
                <a:spcPts val="600"/>
              </a:spcAft>
              <a:buClrTx/>
              <a:buSzTx/>
              <a:buFontTx/>
              <a:buNone/>
              <a:defRPr/>
            </a:pPr>
            <a:r>
              <a:rPr lang="en-US" sz="4000" b="1" dirty="0" smtClean="0">
                <a:effectLst/>
                <a:latin typeface="Arial" charset="0"/>
              </a:rPr>
              <a:t>CB1 </a:t>
            </a:r>
          </a:p>
          <a:p>
            <a:pPr algn="ctr" eaLnBrk="1" hangingPunct="1">
              <a:lnSpc>
                <a:spcPct val="85000"/>
              </a:lnSpc>
              <a:spcBef>
                <a:spcPts val="1200"/>
              </a:spcBef>
              <a:spcAft>
                <a:spcPts val="600"/>
              </a:spcAft>
              <a:buClrTx/>
              <a:buSzTx/>
              <a:buFontTx/>
              <a:buNone/>
              <a:defRPr/>
            </a:pPr>
            <a:r>
              <a:rPr lang="en-US" sz="2000" b="1" dirty="0" smtClean="0">
                <a:effectLst/>
                <a:latin typeface="Arial" charset="0"/>
              </a:rPr>
              <a:t>- </a:t>
            </a:r>
            <a:r>
              <a:rPr lang="en-US" sz="2000" b="1" dirty="0" err="1" smtClean="0">
                <a:effectLst/>
                <a:latin typeface="Arial" charset="0"/>
              </a:rPr>
              <a:t>finns</a:t>
            </a:r>
            <a:r>
              <a:rPr lang="en-US" sz="2000" b="1" dirty="0" smtClean="0">
                <a:effectLst/>
                <a:latin typeface="Arial" charset="0"/>
              </a:rPr>
              <a:t> till </a:t>
            </a:r>
            <a:r>
              <a:rPr lang="en-US" sz="2000" b="1" dirty="0" err="1" smtClean="0">
                <a:effectLst/>
                <a:latin typeface="Arial" charset="0"/>
              </a:rPr>
              <a:t>stort</a:t>
            </a:r>
            <a:r>
              <a:rPr lang="en-US" sz="2000" b="1" dirty="0" smtClean="0">
                <a:effectLst/>
                <a:latin typeface="Arial" charset="0"/>
              </a:rPr>
              <a:t> </a:t>
            </a:r>
            <a:r>
              <a:rPr lang="en-US" sz="2000" b="1" dirty="0" err="1" smtClean="0">
                <a:effectLst/>
                <a:latin typeface="Arial" charset="0"/>
              </a:rPr>
              <a:t>antal</a:t>
            </a:r>
            <a:r>
              <a:rPr lang="en-US" sz="2000" b="1" dirty="0" smtClean="0">
                <a:effectLst/>
                <a:latin typeface="Arial" charset="0"/>
              </a:rPr>
              <a:t> </a:t>
            </a:r>
            <a:r>
              <a:rPr lang="en-US" sz="2000" b="1" dirty="0" err="1" smtClean="0">
                <a:effectLst/>
                <a:latin typeface="Arial" charset="0"/>
              </a:rPr>
              <a:t>i</a:t>
            </a:r>
            <a:r>
              <a:rPr lang="en-US" sz="2000" b="1" dirty="0" smtClean="0">
                <a:effectLst/>
                <a:latin typeface="Arial" charset="0"/>
              </a:rPr>
              <a:t> </a:t>
            </a:r>
            <a:r>
              <a:rPr lang="en-US" sz="2000" b="1" dirty="0" err="1" smtClean="0">
                <a:effectLst/>
                <a:latin typeface="Arial" charset="0"/>
              </a:rPr>
              <a:t>hjärnan</a:t>
            </a:r>
            <a:endParaRPr lang="en-US" sz="2000" b="1" dirty="0" smtClean="0">
              <a:effectLst/>
              <a:latin typeface="Arial" charset="0"/>
              <a:cs typeface="Times New Roman" charset="0"/>
            </a:endParaRPr>
          </a:p>
        </p:txBody>
      </p:sp>
      <p:sp>
        <p:nvSpPr>
          <p:cNvPr id="197636" name="Rectangle 1028"/>
          <p:cNvSpPr>
            <a:spLocks noGrp="1" noChangeArrowheads="1"/>
          </p:cNvSpPr>
          <p:nvPr>
            <p:ph type="body" sz="half" idx="4294967295"/>
          </p:nvPr>
        </p:nvSpPr>
        <p:spPr>
          <a:xfrm>
            <a:off x="5257800" y="3368675"/>
            <a:ext cx="3886200" cy="1295400"/>
          </a:xfrm>
          <a:solidFill>
            <a:srgbClr val="00B050">
              <a:alpha val="42000"/>
            </a:srgbClr>
          </a:solidFill>
          <a:ln w="34925" cap="rnd">
            <a:solidFill>
              <a:schemeClr val="tx1"/>
            </a:solidFill>
            <a:prstDash val="lgDash"/>
          </a:ln>
          <a:scene3d>
            <a:camera prst="orthographicFront"/>
            <a:lightRig rig="threePt" dir="t"/>
          </a:scene3d>
          <a:sp3d>
            <a:bevelT/>
          </a:sp3d>
        </p:spPr>
        <p:txBody>
          <a:bodyPr tIns="144000"/>
          <a:lstStyle/>
          <a:p>
            <a:pPr algn="ctr" eaLnBrk="1" hangingPunct="1">
              <a:lnSpc>
                <a:spcPct val="85000"/>
              </a:lnSpc>
              <a:spcBef>
                <a:spcPts val="600"/>
              </a:spcBef>
              <a:spcAft>
                <a:spcPts val="1200"/>
              </a:spcAft>
              <a:buClrTx/>
              <a:buSzTx/>
              <a:buFontTx/>
              <a:buNone/>
              <a:defRPr/>
            </a:pPr>
            <a:r>
              <a:rPr lang="en-US" sz="4000" b="1" dirty="0" smtClean="0">
                <a:effectLst/>
                <a:latin typeface="Arial" charset="0"/>
                <a:cs typeface="Times New Roman" charset="0"/>
              </a:rPr>
              <a:t>CB2</a:t>
            </a:r>
          </a:p>
          <a:p>
            <a:pPr algn="ctr" eaLnBrk="1" hangingPunct="1">
              <a:lnSpc>
                <a:spcPct val="85000"/>
              </a:lnSpc>
              <a:spcBef>
                <a:spcPts val="600"/>
              </a:spcBef>
              <a:spcAft>
                <a:spcPts val="1200"/>
              </a:spcAft>
              <a:buClrTx/>
              <a:buSzTx/>
              <a:buFontTx/>
              <a:buNone/>
              <a:defRPr/>
            </a:pPr>
            <a:r>
              <a:rPr lang="en-US" sz="2000" b="1" dirty="0" smtClean="0">
                <a:effectLst/>
                <a:latin typeface="Arial" charset="0"/>
                <a:cs typeface="Times New Roman" charset="0"/>
              </a:rPr>
              <a:t>-</a:t>
            </a:r>
            <a:r>
              <a:rPr lang="en-US" sz="2000" b="1" dirty="0" err="1" smtClean="0">
                <a:effectLst/>
                <a:latin typeface="Arial" charset="0"/>
                <a:cs typeface="Times New Roman" charset="0"/>
              </a:rPr>
              <a:t>ffa</a:t>
            </a:r>
            <a:r>
              <a:rPr lang="en-US" sz="2000" b="1" dirty="0" smtClean="0">
                <a:effectLst/>
                <a:latin typeface="Arial" charset="0"/>
                <a:cs typeface="Times New Roman" charset="0"/>
              </a:rPr>
              <a:t> </a:t>
            </a:r>
            <a:r>
              <a:rPr lang="en-US" sz="2000" b="1" dirty="0" err="1" smtClean="0">
                <a:effectLst/>
                <a:latin typeface="Arial" charset="0"/>
                <a:cs typeface="Times New Roman" charset="0"/>
              </a:rPr>
              <a:t>i</a:t>
            </a:r>
            <a:r>
              <a:rPr lang="en-US" sz="2000" b="1" dirty="0" smtClean="0">
                <a:effectLst/>
                <a:latin typeface="Arial" charset="0"/>
                <a:cs typeface="Times New Roman" charset="0"/>
              </a:rPr>
              <a:t> </a:t>
            </a:r>
            <a:r>
              <a:rPr lang="en-US" sz="2000" b="1" dirty="0" err="1" smtClean="0">
                <a:effectLst/>
                <a:latin typeface="Arial" charset="0"/>
                <a:cs typeface="Times New Roman" charset="0"/>
              </a:rPr>
              <a:t>immunsystemet</a:t>
            </a:r>
            <a:endParaRPr lang="en-US" sz="2000" b="1" dirty="0" smtClean="0">
              <a:effectLst/>
              <a:latin typeface="Arial" charset="0"/>
            </a:endParaRPr>
          </a:p>
        </p:txBody>
      </p:sp>
      <p:sp>
        <p:nvSpPr>
          <p:cNvPr id="49165" name="Rectangle 1026"/>
          <p:cNvSpPr>
            <a:spLocks noGrp="1" noChangeArrowheads="1"/>
          </p:cNvSpPr>
          <p:nvPr>
            <p:ph type="title" idx="4294967295"/>
          </p:nvPr>
        </p:nvSpPr>
        <p:spPr>
          <a:xfrm>
            <a:off x="0" y="1125538"/>
            <a:ext cx="2270125"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ormAutofit fontScale="90000"/>
          </a:bodyPr>
          <a:lstStyle/>
          <a:p>
            <a:pPr eaLnBrk="1" hangingPunct="1">
              <a:lnSpc>
                <a:spcPct val="120000"/>
              </a:lnSpc>
            </a:pPr>
            <a:r>
              <a:rPr lang="en-US" sz="4000" smtClean="0">
                <a:solidFill>
                  <a:schemeClr val="tx1"/>
                </a:solidFill>
                <a:effectLst/>
                <a:latin typeface="Calibri" pitchFamily="34" charset="0"/>
                <a:sym typeface="Symbol" pitchFamily="18" charset="2"/>
              </a:rPr>
              <a:t>THC </a:t>
            </a:r>
            <a:endParaRPr lang="en-US" sz="4000" smtClean="0">
              <a:solidFill>
                <a:schemeClr val="tx1"/>
              </a:solidFill>
              <a:effectLst/>
              <a:latin typeface="Calibri" pitchFamily="34" charset="0"/>
            </a:endParaRPr>
          </a:p>
        </p:txBody>
      </p:sp>
      <p:grpSp>
        <p:nvGrpSpPr>
          <p:cNvPr id="2" name="Group 1033"/>
          <p:cNvGrpSpPr>
            <a:grpSpLocks/>
          </p:cNvGrpSpPr>
          <p:nvPr/>
        </p:nvGrpSpPr>
        <p:grpSpPr bwMode="auto">
          <a:xfrm>
            <a:off x="3962400" y="2935288"/>
            <a:ext cx="1066800" cy="609600"/>
            <a:chOff x="2496" y="864"/>
            <a:chExt cx="672" cy="384"/>
          </a:xfrm>
        </p:grpSpPr>
        <p:sp>
          <p:nvSpPr>
            <p:cNvPr id="49170" name="Freeform 1031"/>
            <p:cNvSpPr>
              <a:spLocks/>
            </p:cNvSpPr>
            <p:nvPr/>
          </p:nvSpPr>
          <p:spPr bwMode="auto">
            <a:xfrm>
              <a:off x="2496" y="864"/>
              <a:ext cx="344" cy="384"/>
            </a:xfrm>
            <a:custGeom>
              <a:avLst/>
              <a:gdLst>
                <a:gd name="T0" fmla="*/ 336 w 344"/>
                <a:gd name="T1" fmla="*/ 0 h 864"/>
                <a:gd name="T2" fmla="*/ 288 w 344"/>
                <a:gd name="T3" fmla="*/ 0 h 864"/>
                <a:gd name="T4" fmla="*/ 0 w 344"/>
                <a:gd name="T5" fmla="*/ 0 h 864"/>
                <a:gd name="T6" fmla="*/ 0 60000 65536"/>
                <a:gd name="T7" fmla="*/ 0 60000 65536"/>
                <a:gd name="T8" fmla="*/ 0 60000 65536"/>
                <a:gd name="T9" fmla="*/ 0 w 344"/>
                <a:gd name="T10" fmla="*/ 0 h 864"/>
                <a:gd name="T11" fmla="*/ 344 w 344"/>
                <a:gd name="T12" fmla="*/ 864 h 864"/>
              </a:gdLst>
              <a:ahLst/>
              <a:cxnLst>
                <a:cxn ang="T6">
                  <a:pos x="T0" y="T1"/>
                </a:cxn>
                <a:cxn ang="T7">
                  <a:pos x="T2" y="T3"/>
                </a:cxn>
                <a:cxn ang="T8">
                  <a:pos x="T4" y="T5"/>
                </a:cxn>
              </a:cxnLst>
              <a:rect l="T9" t="T10" r="T11" b="T12"/>
              <a:pathLst>
                <a:path w="344" h="864">
                  <a:moveTo>
                    <a:pt x="336" y="0"/>
                  </a:moveTo>
                  <a:cubicBezTo>
                    <a:pt x="340" y="216"/>
                    <a:pt x="344" y="432"/>
                    <a:pt x="288" y="576"/>
                  </a:cubicBezTo>
                  <a:cubicBezTo>
                    <a:pt x="232" y="720"/>
                    <a:pt x="116" y="792"/>
                    <a:pt x="0" y="864"/>
                  </a:cubicBezTo>
                </a:path>
              </a:pathLst>
            </a:custGeom>
            <a:noFill/>
            <a:ln w="63500">
              <a:solidFill>
                <a:schemeClr val="tx1"/>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sv-SE"/>
            </a:p>
          </p:txBody>
        </p:sp>
        <p:sp>
          <p:nvSpPr>
            <p:cNvPr id="49171" name="Freeform 1032"/>
            <p:cNvSpPr>
              <a:spLocks/>
            </p:cNvSpPr>
            <p:nvPr/>
          </p:nvSpPr>
          <p:spPr bwMode="auto">
            <a:xfrm>
              <a:off x="2832" y="864"/>
              <a:ext cx="336" cy="384"/>
            </a:xfrm>
            <a:custGeom>
              <a:avLst/>
              <a:gdLst>
                <a:gd name="T0" fmla="*/ 0 w 288"/>
                <a:gd name="T1" fmla="*/ 0 h 816"/>
                <a:gd name="T2" fmla="*/ 193 w 288"/>
                <a:gd name="T3" fmla="*/ 0 h 816"/>
                <a:gd name="T4" fmla="*/ 1153 w 288"/>
                <a:gd name="T5" fmla="*/ 1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0" y="220"/>
                    <a:pt x="0" y="440"/>
                    <a:pt x="48" y="576"/>
                  </a:cubicBezTo>
                  <a:cubicBezTo>
                    <a:pt x="96" y="712"/>
                    <a:pt x="192" y="764"/>
                    <a:pt x="288" y="816"/>
                  </a:cubicBezTo>
                </a:path>
              </a:pathLst>
            </a:custGeom>
            <a:noFill/>
            <a:ln w="63500">
              <a:solidFill>
                <a:schemeClr val="tx1"/>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sv-SE"/>
            </a:p>
          </p:txBody>
        </p:sp>
      </p:grpSp>
      <p:sp>
        <p:nvSpPr>
          <p:cNvPr id="49161" name="Rectangle 1034"/>
          <p:cNvSpPr>
            <a:spLocks noChangeArrowheads="1"/>
          </p:cNvSpPr>
          <p:nvPr/>
        </p:nvSpPr>
        <p:spPr bwMode="auto">
          <a:xfrm>
            <a:off x="2411413" y="2368550"/>
            <a:ext cx="39639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Calibri" pitchFamily="34" charset="0"/>
                <a:cs typeface="Arial" pitchFamily="34" charset="0"/>
                <a:sym typeface="Symbol" pitchFamily="18" charset="2"/>
              </a:rPr>
              <a:t>binder till cannabisreceptorer</a:t>
            </a:r>
            <a:endParaRPr lang="sv-SE" sz="2400" b="1">
              <a:latin typeface="Calibri" pitchFamily="34" charset="0"/>
              <a:cs typeface="Arial" pitchFamily="34" charset="0"/>
              <a:sym typeface="Symbol" pitchFamily="18" charset="2"/>
            </a:endParaRPr>
          </a:p>
        </p:txBody>
      </p:sp>
      <p:sp>
        <p:nvSpPr>
          <p:cNvPr id="49162" name="textruta 10"/>
          <p:cNvSpPr txBox="1">
            <a:spLocks noChangeArrowheads="1"/>
          </p:cNvSpPr>
          <p:nvPr/>
        </p:nvSpPr>
        <p:spPr bwMode="auto">
          <a:xfrm>
            <a:off x="7286625" y="6396038"/>
            <a:ext cx="17859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sz="1100" b="1">
                <a:solidFill>
                  <a:srgbClr val="969696"/>
                </a:solidFill>
                <a:latin typeface="Arial" pitchFamily="34" charset="0"/>
                <a:cs typeface="Arial" pitchFamily="34" charset="0"/>
              </a:rPr>
              <a:t>____________________</a:t>
            </a:r>
          </a:p>
          <a:p>
            <a:pPr algn="r" eaLnBrk="1" hangingPunct="1"/>
            <a:r>
              <a:rPr lang="sv-SE" sz="1100" b="1">
                <a:solidFill>
                  <a:srgbClr val="969696"/>
                </a:solidFill>
                <a:latin typeface="Arial" pitchFamily="34" charset="0"/>
                <a:cs typeface="Arial" pitchFamily="34" charset="0"/>
              </a:rPr>
              <a:t>Maria Ellgren</a:t>
            </a:r>
          </a:p>
        </p:txBody>
      </p:sp>
      <p:sp>
        <p:nvSpPr>
          <p:cNvPr id="12" name="Rectangle 1026"/>
          <p:cNvSpPr txBox="1">
            <a:spLocks noChangeArrowheads="1"/>
          </p:cNvSpPr>
          <p:nvPr/>
        </p:nvSpPr>
        <p:spPr bwMode="auto">
          <a:xfrm>
            <a:off x="3563938" y="1125538"/>
            <a:ext cx="1655762" cy="720725"/>
          </a:xfrm>
          <a:prstGeom prst="rect">
            <a:avLst/>
          </a:prstGeom>
          <a:noFill/>
          <a:ln w="9525">
            <a:noFill/>
            <a:miter lim="800000"/>
            <a:headEnd/>
            <a:tailEnd/>
          </a:ln>
        </p:spPr>
        <p:txBody>
          <a:bodyPr/>
          <a:lstStyle/>
          <a:p>
            <a:pPr algn="ctr">
              <a:defRPr/>
            </a:pPr>
            <a:r>
              <a:rPr lang="en-US" sz="2400" b="1" kern="0" dirty="0">
                <a:latin typeface="Calibri" pitchFamily="34" charset="0"/>
                <a:ea typeface="+mj-ea"/>
                <a:cs typeface="Calibri" pitchFamily="34" charset="0"/>
                <a:sym typeface="Symbol" pitchFamily="18" charset="2"/>
              </a:rPr>
              <a:t>kroppseget cannabis </a:t>
            </a:r>
            <a:endParaRPr lang="en-US" sz="2400" b="1" kern="0" dirty="0">
              <a:latin typeface="Calibri" pitchFamily="34" charset="0"/>
              <a:ea typeface="+mj-ea"/>
              <a:cs typeface="Calibri" pitchFamily="34" charset="0"/>
            </a:endParaRPr>
          </a:p>
        </p:txBody>
      </p:sp>
      <p:grpSp>
        <p:nvGrpSpPr>
          <p:cNvPr id="3" name="Grupp 510"/>
          <p:cNvGrpSpPr>
            <a:grpSpLocks/>
          </p:cNvGrpSpPr>
          <p:nvPr/>
        </p:nvGrpSpPr>
        <p:grpSpPr bwMode="auto">
          <a:xfrm>
            <a:off x="2195513" y="4695825"/>
            <a:ext cx="4537075" cy="1657350"/>
            <a:chOff x="2195736" y="4149080"/>
            <a:chExt cx="4536504" cy="1658276"/>
          </a:xfrm>
        </p:grpSpPr>
        <p:sp>
          <p:nvSpPr>
            <p:cNvPr id="49167" name="Rectangle 1030"/>
            <p:cNvSpPr>
              <a:spLocks noChangeArrowheads="1"/>
            </p:cNvSpPr>
            <p:nvPr/>
          </p:nvSpPr>
          <p:spPr bwMode="auto">
            <a:xfrm>
              <a:off x="3203848" y="4754760"/>
              <a:ext cx="2520280"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30000"/>
                </a:lnSpc>
                <a:spcBef>
                  <a:spcPct val="20000"/>
                </a:spcBef>
                <a:spcAft>
                  <a:spcPct val="20000"/>
                </a:spcAft>
              </a:pPr>
              <a:r>
                <a:rPr lang="en-US" sz="2400" b="1">
                  <a:latin typeface="Calibri" pitchFamily="34" charset="0"/>
                  <a:cs typeface="Arial" pitchFamily="34" charset="0"/>
                </a:rPr>
                <a:t>Bromsad aktivitet i nervcellen</a:t>
              </a:r>
              <a:endParaRPr lang="sv-SE" sz="2400" b="1">
                <a:latin typeface="Calibri" pitchFamily="34" charset="0"/>
                <a:cs typeface="Arial" pitchFamily="34" charset="0"/>
              </a:endParaRPr>
            </a:p>
          </p:txBody>
        </p:sp>
        <p:sp>
          <p:nvSpPr>
            <p:cNvPr id="509" name="Uppåtvinklad 508"/>
            <p:cNvSpPr/>
            <p:nvPr/>
          </p:nvSpPr>
          <p:spPr bwMode="auto">
            <a:xfrm rot="5400000">
              <a:off x="1907221" y="4437595"/>
              <a:ext cx="1224647" cy="647618"/>
            </a:xfrm>
            <a:prstGeom prst="bentUpArrow">
              <a:avLst/>
            </a:prstGeom>
            <a:solidFill>
              <a:srgbClr val="FF3F3F"/>
            </a:solidFill>
            <a:ln w="9525" cap="flat" cmpd="sng" algn="ctr">
              <a:solidFill>
                <a:schemeClr val="tx1"/>
              </a:solidFill>
              <a:prstDash val="solid"/>
              <a:round/>
              <a:headEnd type="none" w="med" len="med"/>
              <a:tailEnd type="none" w="med" len="med"/>
            </a:ln>
            <a:effectLst/>
          </p:spPr>
          <p:txBody>
            <a:bodyPr/>
            <a:lstStyle/>
            <a:p>
              <a:pPr>
                <a:defRPr/>
              </a:pPr>
              <a:endParaRPr lang="sv-SE" b="1">
                <a:latin typeface="Arial" charset="0"/>
                <a:cs typeface="Arial" charset="0"/>
              </a:endParaRPr>
            </a:p>
          </p:txBody>
        </p:sp>
        <p:sp>
          <p:nvSpPr>
            <p:cNvPr id="510" name="Uppåtvinklad 509"/>
            <p:cNvSpPr/>
            <p:nvPr/>
          </p:nvSpPr>
          <p:spPr bwMode="auto">
            <a:xfrm rot="5400000" flipV="1">
              <a:off x="5796107" y="4437595"/>
              <a:ext cx="1224647" cy="647618"/>
            </a:xfrm>
            <a:prstGeom prst="bentUpArrow">
              <a:avLst/>
            </a:prstGeom>
            <a:solidFill>
              <a:srgbClr val="FF3F3F"/>
            </a:solidFill>
            <a:ln w="9525" cap="flat" cmpd="sng" algn="ctr">
              <a:solidFill>
                <a:schemeClr val="tx1"/>
              </a:solidFill>
              <a:prstDash val="solid"/>
              <a:round/>
              <a:headEnd type="none" w="med" len="med"/>
              <a:tailEnd type="none" w="med" len="med"/>
            </a:ln>
            <a:effectLst/>
          </p:spPr>
          <p:txBody>
            <a:bodyPr/>
            <a:lstStyle/>
            <a:p>
              <a:pPr>
                <a:defRPr/>
              </a:pPr>
              <a:endParaRPr lang="sv-SE" b="1">
                <a:latin typeface="Arial" charset="0"/>
                <a:cs typeface="Arial" charset="0"/>
              </a:endParaRPr>
            </a:p>
          </p:txBody>
        </p:sp>
      </p:grpSp>
      <p:sp>
        <p:nvSpPr>
          <p:cNvPr id="41" name="Rectangle 1026"/>
          <p:cNvSpPr txBox="1">
            <a:spLocks noChangeArrowheads="1"/>
          </p:cNvSpPr>
          <p:nvPr/>
        </p:nvSpPr>
        <p:spPr bwMode="auto">
          <a:xfrm>
            <a:off x="5795963" y="1025525"/>
            <a:ext cx="1512887" cy="792163"/>
          </a:xfrm>
          <a:prstGeom prst="rect">
            <a:avLst/>
          </a:prstGeom>
          <a:noFill/>
          <a:ln w="9525">
            <a:noFill/>
            <a:miter lim="800000"/>
            <a:headEnd/>
            <a:tailEnd/>
          </a:ln>
        </p:spPr>
        <p:txBody>
          <a:bodyPr/>
          <a:lstStyle/>
          <a:p>
            <a:pPr algn="ctr">
              <a:defRPr/>
            </a:pPr>
            <a:r>
              <a:rPr lang="en-US" sz="2400" b="1" kern="0" dirty="0">
                <a:latin typeface="Calibri" pitchFamily="34" charset="0"/>
                <a:ea typeface="+mj-ea"/>
                <a:cs typeface="Calibri" pitchFamily="34" charset="0"/>
                <a:sym typeface="Symbol" pitchFamily="18" charset="2"/>
              </a:rPr>
              <a:t>syntetiskt cannabis</a:t>
            </a:r>
            <a:endParaRPr lang="en-US" sz="2400" b="1" kern="0" dirty="0">
              <a:latin typeface="Calibri" pitchFamily="34" charset="0"/>
              <a:ea typeface="+mj-ea"/>
              <a:cs typeface="Calibri" pitchFamily="34" charset="0"/>
            </a:endParaRPr>
          </a:p>
        </p:txBody>
      </p:sp>
    </p:spTree>
    <p:extLst>
      <p:ext uri="{BB962C8B-B14F-4D97-AF65-F5344CB8AC3E}">
        <p14:creationId xmlns:p14="http://schemas.microsoft.com/office/powerpoint/2010/main" val="35622335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Text Box 2"/>
          <p:cNvSpPr txBox="1">
            <a:spLocks noChangeArrowheads="1"/>
          </p:cNvSpPr>
          <p:nvPr/>
        </p:nvSpPr>
        <p:spPr bwMode="auto">
          <a:xfrm>
            <a:off x="1676400" y="1905000"/>
            <a:ext cx="40290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sz="2400">
                <a:solidFill>
                  <a:srgbClr val="FF9900"/>
                </a:solidFill>
                <a:latin typeface="Times New Roman" pitchFamily="18" charset="0"/>
              </a:rPr>
              <a:t>Akut påverkan</a:t>
            </a:r>
            <a:r>
              <a:rPr lang="en-GB" sz="2400">
                <a:latin typeface="Times New Roman" pitchFamily="18" charset="0"/>
              </a:rPr>
              <a:t> har två faser</a:t>
            </a:r>
          </a:p>
          <a:p>
            <a:pPr eaLnBrk="1" hangingPunct="1"/>
            <a:endParaRPr lang="en-GB" sz="2400">
              <a:latin typeface="Times New Roman" pitchFamily="18" charset="0"/>
            </a:endParaRPr>
          </a:p>
          <a:p>
            <a:pPr eaLnBrk="1" hangingPunct="1">
              <a:buFontTx/>
              <a:buChar char="•"/>
            </a:pPr>
            <a:r>
              <a:rPr lang="en-GB" sz="2400">
                <a:latin typeface="Times New Roman" pitchFamily="18" charset="0"/>
              </a:rPr>
              <a:t> Högdos = utåtriktad och aktiv</a:t>
            </a:r>
          </a:p>
          <a:p>
            <a:pPr eaLnBrk="1" hangingPunct="1">
              <a:buFontTx/>
              <a:buChar char="•"/>
            </a:pPr>
            <a:r>
              <a:rPr lang="en-GB" sz="2400">
                <a:latin typeface="Times New Roman" pitchFamily="18" charset="0"/>
              </a:rPr>
              <a:t> Låg dos = inåtriktad och aktiv</a:t>
            </a:r>
          </a:p>
        </p:txBody>
      </p:sp>
      <p:sp>
        <p:nvSpPr>
          <p:cNvPr id="55299" name="Text Box 3"/>
          <p:cNvSpPr txBox="1">
            <a:spLocks noChangeArrowheads="1"/>
          </p:cNvSpPr>
          <p:nvPr/>
        </p:nvSpPr>
        <p:spPr bwMode="auto">
          <a:xfrm>
            <a:off x="1979613" y="836613"/>
            <a:ext cx="31988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sz="3200" b="1">
                <a:solidFill>
                  <a:srgbClr val="FF9900"/>
                </a:solidFill>
              </a:rPr>
              <a:t>Cannabisrusen</a:t>
            </a:r>
            <a:endParaRPr lang="sv-SE" sz="2400">
              <a:solidFill>
                <a:srgbClr val="FF9900"/>
              </a:solidFill>
              <a:latin typeface="Times New Roman" pitchFamily="18" charset="0"/>
            </a:endParaRPr>
          </a:p>
        </p:txBody>
      </p:sp>
      <p:sp>
        <p:nvSpPr>
          <p:cNvPr id="746500" name="Text Box 4"/>
          <p:cNvSpPr txBox="1">
            <a:spLocks noChangeArrowheads="1"/>
          </p:cNvSpPr>
          <p:nvPr/>
        </p:nvSpPr>
        <p:spPr bwMode="auto">
          <a:xfrm>
            <a:off x="1981200" y="3810000"/>
            <a:ext cx="52832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sz="2400">
                <a:solidFill>
                  <a:srgbClr val="FF9900"/>
                </a:solidFill>
                <a:latin typeface="Times New Roman" pitchFamily="18" charset="0"/>
              </a:rPr>
              <a:t>Kronisk påverkan</a:t>
            </a:r>
            <a:r>
              <a:rPr lang="en-GB" sz="2400">
                <a:latin typeface="Times New Roman" pitchFamily="18" charset="0"/>
              </a:rPr>
              <a:t> utvecklas i förhållande </a:t>
            </a:r>
          </a:p>
          <a:p>
            <a:pPr eaLnBrk="1" hangingPunct="1"/>
            <a:r>
              <a:rPr lang="en-GB" sz="2400">
                <a:latin typeface="Times New Roman" pitchFamily="18" charset="0"/>
              </a:rPr>
              <a:t>till frekvens och tid i missbruk</a:t>
            </a:r>
          </a:p>
          <a:p>
            <a:pPr eaLnBrk="1" hangingPunct="1"/>
            <a:endParaRPr lang="en-GB" sz="2400">
              <a:latin typeface="Times New Roman" pitchFamily="18" charset="0"/>
            </a:endParaRPr>
          </a:p>
          <a:p>
            <a:pPr eaLnBrk="1" hangingPunct="1">
              <a:buFontTx/>
              <a:buChar char="•"/>
            </a:pPr>
            <a:r>
              <a:rPr lang="en-GB" sz="2400">
                <a:latin typeface="Times New Roman" pitchFamily="18" charset="0"/>
              </a:rPr>
              <a:t> Låg dos = inaktiv</a:t>
            </a:r>
            <a:endParaRPr lang="sv-SE" sz="2400">
              <a:latin typeface="Times New Roman" pitchFamily="18" charset="0"/>
            </a:endParaRPr>
          </a:p>
        </p:txBody>
      </p:sp>
    </p:spTree>
    <p:extLst>
      <p:ext uri="{BB962C8B-B14F-4D97-AF65-F5344CB8AC3E}">
        <p14:creationId xmlns:p14="http://schemas.microsoft.com/office/powerpoint/2010/main" val="623551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46498"/>
                                        </p:tgtEl>
                                        <p:attrNameLst>
                                          <p:attrName>style.visibility</p:attrName>
                                        </p:attrNameLst>
                                      </p:cBhvr>
                                      <p:to>
                                        <p:strVal val="visible"/>
                                      </p:to>
                                    </p:set>
                                    <p:anim calcmode="lin" valueType="num">
                                      <p:cBhvr additive="base">
                                        <p:cTn id="7" dur="500" fill="hold"/>
                                        <p:tgtEl>
                                          <p:spTgt spid="746498"/>
                                        </p:tgtEl>
                                        <p:attrNameLst>
                                          <p:attrName>ppt_x</p:attrName>
                                        </p:attrNameLst>
                                      </p:cBhvr>
                                      <p:tavLst>
                                        <p:tav tm="0">
                                          <p:val>
                                            <p:strVal val="0-#ppt_w/2"/>
                                          </p:val>
                                        </p:tav>
                                        <p:tav tm="100000">
                                          <p:val>
                                            <p:strVal val="#ppt_x"/>
                                          </p:val>
                                        </p:tav>
                                      </p:tavLst>
                                    </p:anim>
                                    <p:anim calcmode="lin" valueType="num">
                                      <p:cBhvr additive="base">
                                        <p:cTn id="8" dur="500" fill="hold"/>
                                        <p:tgtEl>
                                          <p:spTgt spid="74649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5000"/>
                                  </p:stCondLst>
                                  <p:childTnLst>
                                    <p:set>
                                      <p:cBhvr>
                                        <p:cTn id="11" dur="1" fill="hold">
                                          <p:stCondLst>
                                            <p:cond delay="0"/>
                                          </p:stCondLst>
                                        </p:cTn>
                                        <p:tgtEl>
                                          <p:spTgt spid="746500"/>
                                        </p:tgtEl>
                                        <p:attrNameLst>
                                          <p:attrName>style.visibility</p:attrName>
                                        </p:attrNameLst>
                                      </p:cBhvr>
                                      <p:to>
                                        <p:strVal val="visible"/>
                                      </p:to>
                                    </p:set>
                                    <p:anim calcmode="lin" valueType="num">
                                      <p:cBhvr additive="base">
                                        <p:cTn id="12" dur="500" fill="hold"/>
                                        <p:tgtEl>
                                          <p:spTgt spid="746500"/>
                                        </p:tgtEl>
                                        <p:attrNameLst>
                                          <p:attrName>ppt_x</p:attrName>
                                        </p:attrNameLst>
                                      </p:cBhvr>
                                      <p:tavLst>
                                        <p:tav tm="0">
                                          <p:val>
                                            <p:strVal val="0-#ppt_w/2"/>
                                          </p:val>
                                        </p:tav>
                                        <p:tav tm="100000">
                                          <p:val>
                                            <p:strVal val="#ppt_x"/>
                                          </p:val>
                                        </p:tav>
                                      </p:tavLst>
                                    </p:anim>
                                    <p:anim calcmode="lin" valueType="num">
                                      <p:cBhvr additive="base">
                                        <p:cTn id="13" dur="500" fill="hold"/>
                                        <p:tgtEl>
                                          <p:spTgt spid="7465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6498" grpId="0" autoUpdateAnimBg="0"/>
      <p:bldP spid="746500"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57163" y="465138"/>
            <a:ext cx="7081837"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nSpc>
                <a:spcPct val="120000"/>
              </a:lnSpc>
            </a:pPr>
            <a:r>
              <a:rPr lang="sv-SE" sz="2400" b="1">
                <a:latin typeface="Times New Roman" pitchFamily="18" charset="0"/>
              </a:rPr>
              <a:t>Det subjektiva akuta ruset som inträder efter en tids </a:t>
            </a:r>
          </a:p>
          <a:p>
            <a:pPr>
              <a:lnSpc>
                <a:spcPct val="120000"/>
              </a:lnSpc>
            </a:pPr>
            <a:r>
              <a:rPr lang="sv-SE" sz="2400" b="1">
                <a:latin typeface="Times New Roman" pitchFamily="18" charset="0"/>
              </a:rPr>
              <a:t>experimenterande har två faser:</a:t>
            </a:r>
          </a:p>
        </p:txBody>
      </p:sp>
      <p:sp>
        <p:nvSpPr>
          <p:cNvPr id="56323" name="Rectangle 3"/>
          <p:cNvSpPr>
            <a:spLocks noChangeArrowheads="1"/>
          </p:cNvSpPr>
          <p:nvPr/>
        </p:nvSpPr>
        <p:spPr bwMode="auto">
          <a:xfrm>
            <a:off x="381000" y="1752600"/>
            <a:ext cx="7961313"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nSpc>
                <a:spcPct val="115000"/>
              </a:lnSpc>
            </a:pPr>
            <a:r>
              <a:rPr lang="sv-SE" sz="2800" b="1">
                <a:solidFill>
                  <a:srgbClr val="CC6600"/>
                </a:solidFill>
              </a:rPr>
              <a:t>Fas 1 </a:t>
            </a:r>
            <a:r>
              <a:rPr lang="sv-SE" sz="2800" b="1"/>
              <a:t> </a:t>
            </a:r>
            <a:r>
              <a:rPr lang="sv-SE" sz="2000" b="1"/>
              <a:t>från ca 15 min och 45 min efter röktillfället karaktäriseras av</a:t>
            </a:r>
          </a:p>
        </p:txBody>
      </p:sp>
      <p:sp>
        <p:nvSpPr>
          <p:cNvPr id="979972" name="Rectangle 4"/>
          <p:cNvSpPr>
            <a:spLocks noChangeArrowheads="1"/>
          </p:cNvSpPr>
          <p:nvPr/>
        </p:nvSpPr>
        <p:spPr bwMode="auto">
          <a:xfrm>
            <a:off x="685800" y="2895600"/>
            <a:ext cx="5735638"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p>
            <a:pPr>
              <a:lnSpc>
                <a:spcPct val="140000"/>
              </a:lnSpc>
              <a:buFontTx/>
              <a:buChar char="•"/>
            </a:pPr>
            <a:r>
              <a:rPr lang="sv-SE" sz="2400" b="1">
                <a:latin typeface="Times New Roman" pitchFamily="18" charset="0"/>
              </a:rPr>
              <a:t> ökad tankeverksamhet, att personen blir </a:t>
            </a:r>
          </a:p>
          <a:p>
            <a:pPr>
              <a:lnSpc>
                <a:spcPct val="140000"/>
              </a:lnSpc>
            </a:pPr>
            <a:r>
              <a:rPr lang="sv-SE" sz="2400" b="1">
                <a:latin typeface="Times New Roman" pitchFamily="18" charset="0"/>
              </a:rPr>
              <a:t>   utåtriktad, fnissig och pratsam.</a:t>
            </a:r>
          </a:p>
        </p:txBody>
      </p:sp>
      <p:sp>
        <p:nvSpPr>
          <p:cNvPr id="979973" name="Text Box 5"/>
          <p:cNvSpPr txBox="1">
            <a:spLocks noChangeArrowheads="1"/>
          </p:cNvSpPr>
          <p:nvPr/>
        </p:nvSpPr>
        <p:spPr bwMode="auto">
          <a:xfrm>
            <a:off x="762000" y="4114800"/>
            <a:ext cx="818197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40000"/>
              </a:lnSpc>
              <a:buFontTx/>
              <a:buChar char="•"/>
            </a:pPr>
            <a:r>
              <a:rPr lang="sv-SE" sz="2400" b="1">
                <a:latin typeface="Times New Roman" pitchFamily="18" charset="0"/>
              </a:rPr>
              <a:t> att ögonen blir lätt blodsprängda, och överkänsliga för ljus, </a:t>
            </a:r>
          </a:p>
          <a:p>
            <a:pPr eaLnBrk="1" hangingPunct="1">
              <a:lnSpc>
                <a:spcPct val="140000"/>
              </a:lnSpc>
            </a:pPr>
            <a:r>
              <a:rPr lang="sv-SE" sz="2400" b="1">
                <a:latin typeface="Times New Roman" pitchFamily="18" charset="0"/>
              </a:rPr>
              <a:t> hjärtklappning, </a:t>
            </a:r>
            <a:endParaRPr lang="sv-SE" sz="2400">
              <a:latin typeface="Times New Roman" pitchFamily="18" charset="0"/>
            </a:endParaRPr>
          </a:p>
        </p:txBody>
      </p:sp>
      <p:sp>
        <p:nvSpPr>
          <p:cNvPr id="979974" name="Text Box 6"/>
          <p:cNvSpPr txBox="1">
            <a:spLocks noChangeArrowheads="1"/>
          </p:cNvSpPr>
          <p:nvPr/>
        </p:nvSpPr>
        <p:spPr bwMode="auto">
          <a:xfrm>
            <a:off x="914400" y="5410200"/>
            <a:ext cx="555942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140000"/>
              </a:lnSpc>
              <a:buFontTx/>
              <a:buChar char="•"/>
            </a:pPr>
            <a:r>
              <a:rPr lang="sv-SE" sz="2400" b="1">
                <a:latin typeface="Times New Roman" pitchFamily="18" charset="0"/>
              </a:rPr>
              <a:t> yrsel, hosta, tryck i huvudet, ökad puls, </a:t>
            </a:r>
          </a:p>
          <a:p>
            <a:pPr algn="ctr" eaLnBrk="1" hangingPunct="1">
              <a:lnSpc>
                <a:spcPct val="140000"/>
              </a:lnSpc>
            </a:pPr>
            <a:r>
              <a:rPr lang="sv-SE" sz="2400" b="1">
                <a:latin typeface="Times New Roman" pitchFamily="18" charset="0"/>
              </a:rPr>
              <a:t>samt torrhet i ögon, mun och svalg.</a:t>
            </a:r>
            <a:endParaRPr lang="sv-SE" sz="2400">
              <a:latin typeface="Times New Roman" pitchFamily="18" charset="0"/>
            </a:endParaRPr>
          </a:p>
        </p:txBody>
      </p:sp>
    </p:spTree>
    <p:extLst>
      <p:ext uri="{BB962C8B-B14F-4D97-AF65-F5344CB8AC3E}">
        <p14:creationId xmlns:p14="http://schemas.microsoft.com/office/powerpoint/2010/main" val="33343708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9972"/>
                                        </p:tgtEl>
                                        <p:attrNameLst>
                                          <p:attrName>style.visibility</p:attrName>
                                        </p:attrNameLst>
                                      </p:cBhvr>
                                      <p:to>
                                        <p:strVal val="visible"/>
                                      </p:to>
                                    </p:set>
                                    <p:anim calcmode="lin" valueType="num">
                                      <p:cBhvr additive="base">
                                        <p:cTn id="7" dur="500" fill="hold"/>
                                        <p:tgtEl>
                                          <p:spTgt spid="979972"/>
                                        </p:tgtEl>
                                        <p:attrNameLst>
                                          <p:attrName>ppt_x</p:attrName>
                                        </p:attrNameLst>
                                      </p:cBhvr>
                                      <p:tavLst>
                                        <p:tav tm="0">
                                          <p:val>
                                            <p:strVal val="0-#ppt_w/2"/>
                                          </p:val>
                                        </p:tav>
                                        <p:tav tm="100000">
                                          <p:val>
                                            <p:strVal val="#ppt_x"/>
                                          </p:val>
                                        </p:tav>
                                      </p:tavLst>
                                    </p:anim>
                                    <p:anim calcmode="lin" valueType="num">
                                      <p:cBhvr additive="base">
                                        <p:cTn id="8" dur="500" fill="hold"/>
                                        <p:tgtEl>
                                          <p:spTgt spid="97997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9973"/>
                                        </p:tgtEl>
                                        <p:attrNameLst>
                                          <p:attrName>style.visibility</p:attrName>
                                        </p:attrNameLst>
                                      </p:cBhvr>
                                      <p:to>
                                        <p:strVal val="visible"/>
                                      </p:to>
                                    </p:set>
                                    <p:anim calcmode="lin" valueType="num">
                                      <p:cBhvr additive="base">
                                        <p:cTn id="13" dur="500" fill="hold"/>
                                        <p:tgtEl>
                                          <p:spTgt spid="979973"/>
                                        </p:tgtEl>
                                        <p:attrNameLst>
                                          <p:attrName>ppt_x</p:attrName>
                                        </p:attrNameLst>
                                      </p:cBhvr>
                                      <p:tavLst>
                                        <p:tav tm="0">
                                          <p:val>
                                            <p:strVal val="0-#ppt_w/2"/>
                                          </p:val>
                                        </p:tav>
                                        <p:tav tm="100000">
                                          <p:val>
                                            <p:strVal val="#ppt_x"/>
                                          </p:val>
                                        </p:tav>
                                      </p:tavLst>
                                    </p:anim>
                                    <p:anim calcmode="lin" valueType="num">
                                      <p:cBhvr additive="base">
                                        <p:cTn id="14" dur="500" fill="hold"/>
                                        <p:tgtEl>
                                          <p:spTgt spid="97997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79974"/>
                                        </p:tgtEl>
                                        <p:attrNameLst>
                                          <p:attrName>style.visibility</p:attrName>
                                        </p:attrNameLst>
                                      </p:cBhvr>
                                      <p:to>
                                        <p:strVal val="visible"/>
                                      </p:to>
                                    </p:set>
                                    <p:anim calcmode="lin" valueType="num">
                                      <p:cBhvr additive="base">
                                        <p:cTn id="19" dur="500" fill="hold"/>
                                        <p:tgtEl>
                                          <p:spTgt spid="979974"/>
                                        </p:tgtEl>
                                        <p:attrNameLst>
                                          <p:attrName>ppt_x</p:attrName>
                                        </p:attrNameLst>
                                      </p:cBhvr>
                                      <p:tavLst>
                                        <p:tav tm="0">
                                          <p:val>
                                            <p:strVal val="0-#ppt_w/2"/>
                                          </p:val>
                                        </p:tav>
                                        <p:tav tm="100000">
                                          <p:val>
                                            <p:strVal val="#ppt_x"/>
                                          </p:val>
                                        </p:tav>
                                      </p:tavLst>
                                    </p:anim>
                                    <p:anim calcmode="lin" valueType="num">
                                      <p:cBhvr additive="base">
                                        <p:cTn id="20" dur="500" fill="hold"/>
                                        <p:tgtEl>
                                          <p:spTgt spid="9799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9972" grpId="0" autoUpdateAnimBg="0"/>
      <p:bldP spid="979973" grpId="0" autoUpdateAnimBg="0"/>
      <p:bldP spid="979974"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304800" y="533400"/>
            <a:ext cx="8839200"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sv-SE" sz="2800" b="1">
                <a:solidFill>
                  <a:srgbClr val="CC6600"/>
                </a:solidFill>
              </a:rPr>
              <a:t>Fas 2</a:t>
            </a:r>
            <a:r>
              <a:rPr lang="sv-SE" sz="2800" b="1">
                <a:solidFill>
                  <a:schemeClr val="hlink"/>
                </a:solidFill>
              </a:rPr>
              <a:t>  </a:t>
            </a:r>
            <a:r>
              <a:rPr lang="sv-SE" sz="2400"/>
              <a:t>varar i ca tre tim och karakteriseras av</a:t>
            </a:r>
          </a:p>
          <a:p>
            <a:r>
              <a:rPr lang="sv-SE" sz="2400" b="1">
                <a:latin typeface="Times New Roman" pitchFamily="18" charset="0"/>
              </a:rPr>
              <a:t> </a:t>
            </a:r>
          </a:p>
          <a:p>
            <a:pPr>
              <a:lnSpc>
                <a:spcPct val="140000"/>
              </a:lnSpc>
              <a:buFontTx/>
              <a:buChar char="•"/>
            </a:pPr>
            <a:r>
              <a:rPr lang="sv-SE" sz="2400" b="1">
                <a:latin typeface="Times New Roman" pitchFamily="18" charset="0"/>
              </a:rPr>
              <a:t> att  tankeverksamheten är inåtvänd. Man sitter gärna och lyssnar på musik eller tittar på en videofilm, eller bara ligger och "flummar" för sig själv. </a:t>
            </a:r>
          </a:p>
        </p:txBody>
      </p:sp>
      <p:sp>
        <p:nvSpPr>
          <p:cNvPr id="982019" name="Text Box 3"/>
          <p:cNvSpPr txBox="1">
            <a:spLocks noChangeArrowheads="1"/>
          </p:cNvSpPr>
          <p:nvPr/>
        </p:nvSpPr>
        <p:spPr bwMode="auto">
          <a:xfrm>
            <a:off x="228600" y="3200400"/>
            <a:ext cx="694055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40000"/>
              </a:lnSpc>
              <a:buFontTx/>
              <a:buChar char="•"/>
            </a:pPr>
            <a:r>
              <a:rPr lang="sv-SE" sz="2400" b="1">
                <a:latin typeface="Times New Roman" pitchFamily="18" charset="0"/>
              </a:rPr>
              <a:t> att färger blir starkare, lukter mer framträdande, </a:t>
            </a:r>
          </a:p>
          <a:p>
            <a:pPr eaLnBrk="1" hangingPunct="1">
              <a:lnSpc>
                <a:spcPct val="140000"/>
              </a:lnSpc>
              <a:buFontTx/>
              <a:buChar char="•"/>
            </a:pPr>
            <a:r>
              <a:rPr lang="sv-SE" sz="2400" b="1">
                <a:latin typeface="Times New Roman" pitchFamily="18" charset="0"/>
              </a:rPr>
              <a:t> att samband som man kanske har anat tidigare </a:t>
            </a:r>
          </a:p>
          <a:p>
            <a:pPr eaLnBrk="1" hangingPunct="1">
              <a:lnSpc>
                <a:spcPct val="140000"/>
              </a:lnSpc>
            </a:pPr>
            <a:r>
              <a:rPr lang="sv-SE" sz="2400" b="1">
                <a:latin typeface="Times New Roman" pitchFamily="18" charset="0"/>
              </a:rPr>
              <a:t>  nu framträder ganska klart.</a:t>
            </a:r>
            <a:endParaRPr lang="sv-SE" sz="2400">
              <a:latin typeface="Times New Roman" pitchFamily="18" charset="0"/>
            </a:endParaRPr>
          </a:p>
        </p:txBody>
      </p:sp>
      <p:sp>
        <p:nvSpPr>
          <p:cNvPr id="982020" name="Text Box 4"/>
          <p:cNvSpPr txBox="1">
            <a:spLocks noChangeArrowheads="1"/>
          </p:cNvSpPr>
          <p:nvPr/>
        </p:nvSpPr>
        <p:spPr bwMode="auto">
          <a:xfrm>
            <a:off x="212725" y="4953000"/>
            <a:ext cx="650557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40000"/>
              </a:lnSpc>
              <a:buFontTx/>
              <a:buChar char="•"/>
            </a:pPr>
            <a:r>
              <a:rPr lang="sv-SE" sz="2400" b="1">
                <a:latin typeface="Times New Roman" pitchFamily="18" charset="0"/>
              </a:rPr>
              <a:t> samt att tankeflykten är mycket utpräglad och </a:t>
            </a:r>
          </a:p>
          <a:p>
            <a:pPr eaLnBrk="1" hangingPunct="1">
              <a:lnSpc>
                <a:spcPct val="140000"/>
              </a:lnSpc>
            </a:pPr>
            <a:r>
              <a:rPr lang="sv-SE" sz="2400" b="1">
                <a:latin typeface="Times New Roman" pitchFamily="18" charset="0"/>
              </a:rPr>
              <a:t>  associationerna talrika.</a:t>
            </a:r>
            <a:endParaRPr lang="sv-SE" sz="3200">
              <a:latin typeface="Times New Roman" pitchFamily="18" charset="0"/>
            </a:endParaRPr>
          </a:p>
        </p:txBody>
      </p:sp>
    </p:spTree>
    <p:extLst>
      <p:ext uri="{BB962C8B-B14F-4D97-AF65-F5344CB8AC3E}">
        <p14:creationId xmlns:p14="http://schemas.microsoft.com/office/powerpoint/2010/main" val="2479861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982019"/>
                                        </p:tgtEl>
                                        <p:attrNameLst>
                                          <p:attrName>style.visibility</p:attrName>
                                        </p:attrNameLst>
                                      </p:cBhvr>
                                      <p:to>
                                        <p:strVal val="visible"/>
                                      </p:to>
                                    </p:set>
                                    <p:anim calcmode="lin" valueType="num">
                                      <p:cBhvr additive="base">
                                        <p:cTn id="7" dur="500" fill="hold"/>
                                        <p:tgtEl>
                                          <p:spTgt spid="982019"/>
                                        </p:tgtEl>
                                        <p:attrNameLst>
                                          <p:attrName>ppt_x</p:attrName>
                                        </p:attrNameLst>
                                      </p:cBhvr>
                                      <p:tavLst>
                                        <p:tav tm="0">
                                          <p:val>
                                            <p:strVal val="0-#ppt_w/2"/>
                                          </p:val>
                                        </p:tav>
                                        <p:tav tm="100000">
                                          <p:val>
                                            <p:strVal val="#ppt_x"/>
                                          </p:val>
                                        </p:tav>
                                      </p:tavLst>
                                    </p:anim>
                                    <p:anim calcmode="lin" valueType="num">
                                      <p:cBhvr additive="base">
                                        <p:cTn id="8" dur="500" fill="hold"/>
                                        <p:tgtEl>
                                          <p:spTgt spid="98201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grpId="0" nodeType="afterEffect">
                                  <p:stCondLst>
                                    <p:cond delay="1000"/>
                                  </p:stCondLst>
                                  <p:childTnLst>
                                    <p:set>
                                      <p:cBhvr>
                                        <p:cTn id="11" dur="1" fill="hold">
                                          <p:stCondLst>
                                            <p:cond delay="0"/>
                                          </p:stCondLst>
                                        </p:cTn>
                                        <p:tgtEl>
                                          <p:spTgt spid="982020"/>
                                        </p:tgtEl>
                                        <p:attrNameLst>
                                          <p:attrName>style.visibility</p:attrName>
                                        </p:attrNameLst>
                                      </p:cBhvr>
                                      <p:to>
                                        <p:strVal val="visible"/>
                                      </p:to>
                                    </p:set>
                                    <p:anim calcmode="lin" valueType="num">
                                      <p:cBhvr additive="base">
                                        <p:cTn id="12" dur="500" fill="hold"/>
                                        <p:tgtEl>
                                          <p:spTgt spid="982020"/>
                                        </p:tgtEl>
                                        <p:attrNameLst>
                                          <p:attrName>ppt_x</p:attrName>
                                        </p:attrNameLst>
                                      </p:cBhvr>
                                      <p:tavLst>
                                        <p:tav tm="0">
                                          <p:val>
                                            <p:strVal val="0-#ppt_w/2"/>
                                          </p:val>
                                        </p:tav>
                                        <p:tav tm="100000">
                                          <p:val>
                                            <p:strVal val="#ppt_x"/>
                                          </p:val>
                                        </p:tav>
                                      </p:tavLst>
                                    </p:anim>
                                    <p:anim calcmode="lin" valueType="num">
                                      <p:cBhvr additive="base">
                                        <p:cTn id="13" dur="500" fill="hold"/>
                                        <p:tgtEl>
                                          <p:spTgt spid="9820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19" grpId="0" autoUpdateAnimBg="0"/>
      <p:bldP spid="982020"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p:cNvGraphicFramePr>
            <a:graphicFrameLocks noChangeAspect="1"/>
          </p:cNvGraphicFramePr>
          <p:nvPr/>
        </p:nvGraphicFramePr>
        <p:xfrm>
          <a:off x="0" y="228600"/>
          <a:ext cx="8915400" cy="5911850"/>
        </p:xfrm>
        <a:graphic>
          <a:graphicData uri="http://schemas.openxmlformats.org/presentationml/2006/ole">
            <mc:AlternateContent xmlns:mc="http://schemas.openxmlformats.org/markup-compatibility/2006">
              <mc:Choice xmlns:v="urn:schemas-microsoft-com:vml" Requires="v">
                <p:oleObj spid="_x0000_s2078" name="Bild" r:id="rId4" imgW="10687050" imgH="6915150" progId="">
                  <p:embed/>
                </p:oleObj>
              </mc:Choice>
              <mc:Fallback>
                <p:oleObj name="Bild" r:id="rId4" imgW="10687050" imgH="6915150" progId="">
                  <p:embed/>
                  <p:pic>
                    <p:nvPicPr>
                      <p:cNvPr id="0" name="Picture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8600"/>
                        <a:ext cx="8915400" cy="591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8371" name="Text Box 4"/>
          <p:cNvSpPr txBox="1">
            <a:spLocks noChangeArrowheads="1"/>
          </p:cNvSpPr>
          <p:nvPr/>
        </p:nvSpPr>
        <p:spPr bwMode="auto">
          <a:xfrm>
            <a:off x="250825" y="6237288"/>
            <a:ext cx="8023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a:t>Via 11-hydroxy THC (100 ggr mer aktiv än THC, som förblir aktivt till viss del)</a:t>
            </a:r>
            <a:endParaRPr lang="sv-SE"/>
          </a:p>
        </p:txBody>
      </p:sp>
    </p:spTree>
    <p:extLst>
      <p:ext uri="{BB962C8B-B14F-4D97-AF65-F5344CB8AC3E}">
        <p14:creationId xmlns:p14="http://schemas.microsoft.com/office/powerpoint/2010/main" val="33278741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Rectangle 2"/>
          <p:cNvSpPr>
            <a:spLocks noChangeArrowheads="1"/>
          </p:cNvSpPr>
          <p:nvPr/>
        </p:nvSpPr>
        <p:spPr bwMode="auto">
          <a:xfrm>
            <a:off x="168275" y="2452688"/>
            <a:ext cx="7758113"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nSpc>
                <a:spcPct val="150000"/>
              </a:lnSpc>
            </a:pPr>
            <a:r>
              <a:rPr lang="sv-SE" sz="2000" b="1">
                <a:latin typeface="Times New Roman" pitchFamily="18" charset="0"/>
              </a:rPr>
              <a:t>Det karakteriseras av:</a:t>
            </a:r>
          </a:p>
          <a:p>
            <a:pPr>
              <a:lnSpc>
                <a:spcPct val="150000"/>
              </a:lnSpc>
              <a:buFontTx/>
              <a:buChar char="•"/>
            </a:pPr>
            <a:r>
              <a:rPr lang="sv-SE" sz="2000" b="1">
                <a:latin typeface="Times New Roman" pitchFamily="18" charset="0"/>
              </a:rPr>
              <a:t> att den passiva perioden tenderar att bli längre och längre, </a:t>
            </a:r>
          </a:p>
          <a:p>
            <a:pPr>
              <a:lnSpc>
                <a:spcPct val="150000"/>
              </a:lnSpc>
              <a:buFontTx/>
              <a:buChar char="•"/>
            </a:pPr>
            <a:r>
              <a:rPr lang="sv-SE" sz="2000" b="1">
                <a:latin typeface="Times New Roman" pitchFamily="18" charset="0"/>
              </a:rPr>
              <a:t> att när detta passiva och "sega" tillstånd blir för utmärkande så ger</a:t>
            </a:r>
          </a:p>
          <a:p>
            <a:pPr>
              <a:lnSpc>
                <a:spcPct val="150000"/>
              </a:lnSpc>
            </a:pPr>
            <a:r>
              <a:rPr lang="sv-SE" sz="2000" b="1">
                <a:latin typeface="Times New Roman" pitchFamily="18" charset="0"/>
              </a:rPr>
              <a:t>  det akuta ruset cannabisrökaren en känsla av att bli "normal". </a:t>
            </a:r>
          </a:p>
        </p:txBody>
      </p:sp>
      <p:sp>
        <p:nvSpPr>
          <p:cNvPr id="59395" name="Rectangle 3"/>
          <p:cNvSpPr>
            <a:spLocks noChangeArrowheads="1"/>
          </p:cNvSpPr>
          <p:nvPr/>
        </p:nvSpPr>
        <p:spPr bwMode="auto">
          <a:xfrm>
            <a:off x="2859088" y="273050"/>
            <a:ext cx="63468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p>
            <a:r>
              <a:rPr lang="sv-SE" sz="2400" b="1"/>
              <a:t>är ett tillstånd som växer fram efter ett </a:t>
            </a:r>
          </a:p>
          <a:p>
            <a:r>
              <a:rPr lang="sv-SE" sz="2400" b="1"/>
              <a:t>antal års regelbundet användande av </a:t>
            </a:r>
          </a:p>
          <a:p>
            <a:r>
              <a:rPr lang="sv-SE" sz="2400" b="1"/>
              <a:t>cannabis.</a:t>
            </a:r>
          </a:p>
        </p:txBody>
      </p:sp>
      <p:sp>
        <p:nvSpPr>
          <p:cNvPr id="59396" name="Text Box 5"/>
          <p:cNvSpPr txBox="1">
            <a:spLocks noChangeArrowheads="1"/>
          </p:cNvSpPr>
          <p:nvPr/>
        </p:nvSpPr>
        <p:spPr bwMode="auto">
          <a:xfrm>
            <a:off x="1331913" y="188913"/>
            <a:ext cx="1311275"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60000"/>
              </a:lnSpc>
            </a:pPr>
            <a:r>
              <a:rPr lang="sv-SE" sz="2800" b="1">
                <a:solidFill>
                  <a:srgbClr val="FF0000"/>
                </a:solidFill>
              </a:rPr>
              <a:t>Fas 3:</a:t>
            </a:r>
          </a:p>
        </p:txBody>
      </p:sp>
    </p:spTree>
    <p:extLst>
      <p:ext uri="{BB962C8B-B14F-4D97-AF65-F5344CB8AC3E}">
        <p14:creationId xmlns:p14="http://schemas.microsoft.com/office/powerpoint/2010/main" val="20144109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4066"/>
                                        </p:tgtEl>
                                        <p:attrNameLst>
                                          <p:attrName>style.visibility</p:attrName>
                                        </p:attrNameLst>
                                      </p:cBhvr>
                                      <p:to>
                                        <p:strVal val="visible"/>
                                      </p:to>
                                    </p:set>
                                    <p:anim calcmode="lin" valueType="num">
                                      <p:cBhvr additive="base">
                                        <p:cTn id="7" dur="500" fill="hold"/>
                                        <p:tgtEl>
                                          <p:spTgt spid="984066"/>
                                        </p:tgtEl>
                                        <p:attrNameLst>
                                          <p:attrName>ppt_x</p:attrName>
                                        </p:attrNameLst>
                                      </p:cBhvr>
                                      <p:tavLst>
                                        <p:tav tm="0">
                                          <p:val>
                                            <p:strVal val="0-#ppt_w/2"/>
                                          </p:val>
                                        </p:tav>
                                        <p:tav tm="100000">
                                          <p:val>
                                            <p:strVal val="#ppt_x"/>
                                          </p:val>
                                        </p:tav>
                                      </p:tavLst>
                                    </p:anim>
                                    <p:anim calcmode="lin" valueType="num">
                                      <p:cBhvr additive="base">
                                        <p:cTn id="8" dur="500" fill="hold"/>
                                        <p:tgtEl>
                                          <p:spTgt spid="9840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406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defRPr/>
            </a:pPr>
            <a:r>
              <a:rPr lang="sv-SE" b="1" dirty="0" smtClean="0"/>
              <a:t>Provat narkotika 5 gånger eller mer i procent Västra Götaland</a:t>
            </a:r>
            <a:endParaRPr lang="sv-SE" dirty="0"/>
          </a:p>
        </p:txBody>
      </p:sp>
      <p:sp>
        <p:nvSpPr>
          <p:cNvPr id="3" name="Platshållare för innehåll 2"/>
          <p:cNvSpPr>
            <a:spLocks noGrp="1"/>
          </p:cNvSpPr>
          <p:nvPr>
            <p:ph idx="1"/>
          </p:nvPr>
        </p:nvSpPr>
        <p:spPr/>
        <p:txBody>
          <a:bodyPr/>
          <a:lstStyle/>
          <a:p>
            <a:pPr>
              <a:defRPr/>
            </a:pPr>
            <a:r>
              <a:rPr lang="sv-SE" b="1" dirty="0" smtClean="0"/>
              <a:t>2004 Gymn. 2: </a:t>
            </a:r>
            <a:r>
              <a:rPr lang="sv-SE" dirty="0" smtClean="0"/>
              <a:t>De som provat 5 gånger eller mer delat med alla som provat </a:t>
            </a:r>
            <a:r>
              <a:rPr lang="sv-SE" b="1" dirty="0" smtClean="0"/>
              <a:t>narkotika:</a:t>
            </a:r>
            <a:r>
              <a:rPr lang="sv-SE" dirty="0" smtClean="0"/>
              <a:t> 496 / 1162 = </a:t>
            </a:r>
            <a:r>
              <a:rPr lang="sv-SE" b="1" dirty="0" smtClean="0"/>
              <a:t>42,7 procent har provat 5 gånger eller mer</a:t>
            </a:r>
            <a:endParaRPr lang="sv-SE" dirty="0" smtClean="0"/>
          </a:p>
          <a:p>
            <a:pPr>
              <a:defRPr/>
            </a:pPr>
            <a:r>
              <a:rPr lang="sv-SE" b="1" dirty="0" smtClean="0"/>
              <a:t>2007 </a:t>
            </a:r>
            <a:r>
              <a:rPr lang="sv-SE" b="1" dirty="0" err="1" smtClean="0"/>
              <a:t>Gymn</a:t>
            </a:r>
            <a:r>
              <a:rPr lang="sv-SE" b="1" dirty="0" smtClean="0"/>
              <a:t> 2: 39,6 procent har provat 5 gånger eller mer</a:t>
            </a:r>
            <a:endParaRPr lang="sv-SE" dirty="0" smtClean="0"/>
          </a:p>
          <a:p>
            <a:pPr>
              <a:defRPr/>
            </a:pPr>
            <a:r>
              <a:rPr lang="sv-SE" b="1" dirty="0" smtClean="0"/>
              <a:t>2010 Gymn. 2: 44,3 procent har provat 5 gånger eller mer</a:t>
            </a:r>
            <a:endParaRPr lang="sv-SE"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4"/>
          <p:cNvSpPr txBox="1">
            <a:spLocks noChangeArrowheads="1"/>
          </p:cNvSpPr>
          <p:nvPr/>
        </p:nvSpPr>
        <p:spPr bwMode="auto">
          <a:xfrm>
            <a:off x="125413" y="1373188"/>
            <a:ext cx="9161462"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50000"/>
              </a:lnSpc>
            </a:pPr>
            <a:r>
              <a:rPr lang="sv-SE" sz="2400" b="1">
                <a:latin typeface="Times New Roman" pitchFamily="18" charset="0"/>
              </a:rPr>
              <a:t> </a:t>
            </a:r>
            <a:r>
              <a:rPr lang="sv-SE" sz="2000" b="1">
                <a:latin typeface="Times New Roman" pitchFamily="18" charset="0"/>
              </a:rPr>
              <a:t>När denna nivå har uppnåtts kan man säga att cannabisrökaren </a:t>
            </a:r>
          </a:p>
          <a:p>
            <a:pPr eaLnBrk="1" hangingPunct="1">
              <a:lnSpc>
                <a:spcPct val="150000"/>
              </a:lnSpc>
            </a:pPr>
            <a:r>
              <a:rPr lang="sv-SE" sz="2000" b="1">
                <a:latin typeface="Times New Roman" pitchFamily="18" charset="0"/>
              </a:rPr>
              <a:t>  har blivit en kronisk cannabismissbrukare. </a:t>
            </a:r>
          </a:p>
          <a:p>
            <a:pPr eaLnBrk="1" hangingPunct="1">
              <a:lnSpc>
                <a:spcPct val="150000"/>
              </a:lnSpc>
            </a:pPr>
            <a:r>
              <a:rPr lang="sv-SE" sz="2000" b="1">
                <a:latin typeface="Times New Roman" pitchFamily="18" charset="0"/>
              </a:rPr>
              <a:t> </a:t>
            </a:r>
          </a:p>
          <a:p>
            <a:pPr eaLnBrk="1" hangingPunct="1">
              <a:lnSpc>
                <a:spcPct val="150000"/>
              </a:lnSpc>
              <a:buFontTx/>
              <a:buChar char="•"/>
            </a:pPr>
            <a:r>
              <a:rPr lang="sv-SE" sz="2000" b="1">
                <a:latin typeface="Times New Roman" pitchFamily="18" charset="0"/>
              </a:rPr>
              <a:t>I detta tillstånd försämras individens förmåga </a:t>
            </a:r>
          </a:p>
          <a:p>
            <a:pPr eaLnBrk="1" hangingPunct="1">
              <a:lnSpc>
                <a:spcPct val="150000"/>
              </a:lnSpc>
            </a:pPr>
            <a:r>
              <a:rPr lang="sv-SE" sz="2000" b="1">
                <a:latin typeface="Times New Roman" pitchFamily="18" charset="0"/>
              </a:rPr>
              <a:t>   att på ett naturligt sätt kvalitativt utnyttja sina tankeprocesser.</a:t>
            </a:r>
          </a:p>
          <a:p>
            <a:pPr algn="ctr" eaLnBrk="1" hangingPunct="1">
              <a:lnSpc>
                <a:spcPct val="150000"/>
              </a:lnSpc>
            </a:pPr>
            <a:endParaRPr lang="sv-SE" sz="2000" b="1">
              <a:latin typeface="Times New Roman" pitchFamily="18" charset="0"/>
            </a:endParaRPr>
          </a:p>
          <a:p>
            <a:pPr algn="ctr" eaLnBrk="1" hangingPunct="1"/>
            <a:endParaRPr lang="sv-SE" sz="2400">
              <a:latin typeface="Times New Roman" pitchFamily="18" charset="0"/>
            </a:endParaRPr>
          </a:p>
        </p:txBody>
      </p:sp>
    </p:spTree>
    <p:extLst>
      <p:ext uri="{BB962C8B-B14F-4D97-AF65-F5344CB8AC3E}">
        <p14:creationId xmlns:p14="http://schemas.microsoft.com/office/powerpoint/2010/main" val="8353234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ChangeArrowheads="1"/>
          </p:cNvSpPr>
          <p:nvPr/>
        </p:nvSpPr>
        <p:spPr bwMode="auto">
          <a:xfrm>
            <a:off x="1395413" y="93663"/>
            <a:ext cx="4610100" cy="608012"/>
          </a:xfrm>
          <a:prstGeom prst="rect">
            <a:avLst/>
          </a:prstGeom>
          <a:noFill/>
          <a:ln w="12700">
            <a:noFill/>
            <a:miter lim="800000"/>
            <a:headEnd/>
            <a:tailEnd/>
          </a:ln>
        </p:spPr>
        <p:txBody>
          <a:bodyPr wrap="none" lIns="53975" tIns="26988" rIns="53975" bIns="26988">
            <a:spAutoFit/>
          </a:bodyPr>
          <a:lstStyle/>
          <a:p>
            <a:pPr defTabSz="539750" eaLnBrk="0" hangingPunct="0"/>
            <a:r>
              <a:rPr lang="sv-SE" sz="3600" b="1">
                <a:latin typeface="Book Antiqua" pitchFamily="18" charset="0"/>
              </a:rPr>
              <a:t>Kognitiva funktioner</a:t>
            </a:r>
          </a:p>
        </p:txBody>
      </p:sp>
      <p:sp>
        <p:nvSpPr>
          <p:cNvPr id="30723" name="Rectangle 3"/>
          <p:cNvSpPr>
            <a:spLocks noChangeArrowheads="1"/>
          </p:cNvSpPr>
          <p:nvPr/>
        </p:nvSpPr>
        <p:spPr bwMode="auto">
          <a:xfrm>
            <a:off x="785813" y="1789113"/>
            <a:ext cx="4589462" cy="515937"/>
          </a:xfrm>
          <a:prstGeom prst="rect">
            <a:avLst/>
          </a:prstGeom>
          <a:noFill/>
          <a:ln w="12700">
            <a:noFill/>
            <a:miter lim="800000"/>
            <a:headEnd/>
            <a:tailEnd/>
          </a:ln>
        </p:spPr>
        <p:txBody>
          <a:bodyPr wrap="none" lIns="53975" tIns="26988" rIns="53975" bIns="26988">
            <a:spAutoFit/>
          </a:bodyPr>
          <a:lstStyle/>
          <a:p>
            <a:pPr defTabSz="539750" eaLnBrk="0" hangingPunct="0">
              <a:lnSpc>
                <a:spcPct val="150000"/>
              </a:lnSpc>
            </a:pPr>
            <a:r>
              <a:rPr lang="sv-SE" sz="2000" b="1">
                <a:cs typeface="Arial" charset="0"/>
              </a:rPr>
              <a:t>Verbal förmåga (språklig förmåga)</a:t>
            </a:r>
          </a:p>
        </p:txBody>
      </p:sp>
      <p:sp>
        <p:nvSpPr>
          <p:cNvPr id="4" name="textruta 3"/>
          <p:cNvSpPr txBox="1">
            <a:spLocks noChangeArrowheads="1"/>
          </p:cNvSpPr>
          <p:nvPr/>
        </p:nvSpPr>
        <p:spPr bwMode="auto">
          <a:xfrm>
            <a:off x="714375" y="2817813"/>
            <a:ext cx="6858000" cy="1014412"/>
          </a:xfrm>
          <a:prstGeom prst="rect">
            <a:avLst/>
          </a:prstGeom>
          <a:noFill/>
          <a:ln w="9525">
            <a:noFill/>
            <a:miter lim="800000"/>
            <a:headEnd/>
            <a:tailEnd/>
          </a:ln>
        </p:spPr>
        <p:txBody>
          <a:bodyPr>
            <a:spAutoFit/>
          </a:bodyPr>
          <a:lstStyle/>
          <a:p>
            <a:pPr defTabSz="539750" eaLnBrk="0" hangingPunct="0">
              <a:lnSpc>
                <a:spcPct val="150000"/>
              </a:lnSpc>
            </a:pPr>
            <a:r>
              <a:rPr lang="sv-SE" sz="2000" b="1">
                <a:latin typeface="Arial" charset="0"/>
                <a:cs typeface="Arial" charset="0"/>
              </a:rPr>
              <a:t>Logisk-analytisk förmåga (att dra korrekta slutsatser)</a:t>
            </a:r>
          </a:p>
        </p:txBody>
      </p:sp>
      <p:sp>
        <p:nvSpPr>
          <p:cNvPr id="5" name="textruta 4"/>
          <p:cNvSpPr txBox="1">
            <a:spLocks noChangeArrowheads="1"/>
          </p:cNvSpPr>
          <p:nvPr/>
        </p:nvSpPr>
        <p:spPr bwMode="auto">
          <a:xfrm>
            <a:off x="714375" y="3867150"/>
            <a:ext cx="4794250" cy="554038"/>
          </a:xfrm>
          <a:prstGeom prst="rect">
            <a:avLst/>
          </a:prstGeom>
          <a:noFill/>
          <a:ln w="9525">
            <a:noFill/>
            <a:miter lim="800000"/>
            <a:headEnd/>
            <a:tailEnd/>
          </a:ln>
        </p:spPr>
        <p:txBody>
          <a:bodyPr wrap="none">
            <a:spAutoFit/>
          </a:bodyPr>
          <a:lstStyle/>
          <a:p>
            <a:pPr defTabSz="539750" eaLnBrk="0" hangingPunct="0">
              <a:lnSpc>
                <a:spcPct val="150000"/>
              </a:lnSpc>
            </a:pPr>
            <a:r>
              <a:rPr lang="sv-SE" sz="2000" b="1">
                <a:latin typeface="Arial" charset="0"/>
                <a:cs typeface="Arial" charset="0"/>
              </a:rPr>
              <a:t>Psykomotilitet (flexibilitet i tanken)</a:t>
            </a:r>
          </a:p>
        </p:txBody>
      </p:sp>
      <p:sp>
        <p:nvSpPr>
          <p:cNvPr id="6" name="textruta 5"/>
          <p:cNvSpPr txBox="1">
            <a:spLocks noChangeArrowheads="1"/>
          </p:cNvSpPr>
          <p:nvPr/>
        </p:nvSpPr>
        <p:spPr bwMode="auto">
          <a:xfrm>
            <a:off x="714375" y="4913313"/>
            <a:ext cx="7886700" cy="1014412"/>
          </a:xfrm>
          <a:prstGeom prst="rect">
            <a:avLst/>
          </a:prstGeom>
          <a:noFill/>
          <a:ln w="9525">
            <a:noFill/>
            <a:miter lim="800000"/>
            <a:headEnd/>
            <a:tailEnd/>
          </a:ln>
        </p:spPr>
        <p:txBody>
          <a:bodyPr wrap="none">
            <a:spAutoFit/>
          </a:bodyPr>
          <a:lstStyle/>
          <a:p>
            <a:pPr defTabSz="539750" eaLnBrk="0" hangingPunct="0">
              <a:lnSpc>
                <a:spcPct val="150000"/>
              </a:lnSpc>
            </a:pPr>
            <a:r>
              <a:rPr lang="sv-SE" sz="2000" b="1">
                <a:latin typeface="Arial" charset="0"/>
                <a:cs typeface="Arial" charset="0"/>
              </a:rPr>
              <a:t>Minnesprocessen 	Korttids/arbetsminne</a:t>
            </a:r>
          </a:p>
          <a:p>
            <a:pPr defTabSz="539750" eaLnBrk="0" hangingPunct="0">
              <a:lnSpc>
                <a:spcPct val="150000"/>
              </a:lnSpc>
            </a:pPr>
            <a:r>
              <a:rPr lang="sv-SE" sz="2000" b="1">
                <a:latin typeface="Arial" charset="0"/>
                <a:cs typeface="Arial" charset="0"/>
              </a:rPr>
              <a:t>					Långtidsminne- semantiskt, episodiskt</a:t>
            </a:r>
          </a:p>
        </p:txBody>
      </p:sp>
      <p:graphicFrame>
        <p:nvGraphicFramePr>
          <p:cNvPr id="8198" name="Object 2"/>
          <p:cNvGraphicFramePr>
            <a:graphicFrameLocks noChangeAspect="1"/>
          </p:cNvGraphicFramePr>
          <p:nvPr/>
        </p:nvGraphicFramePr>
        <p:xfrm>
          <a:off x="5372100" y="1468438"/>
          <a:ext cx="1655763" cy="1009650"/>
        </p:xfrm>
        <a:graphic>
          <a:graphicData uri="http://schemas.openxmlformats.org/presentationml/2006/ole">
            <mc:AlternateContent xmlns:mc="http://schemas.openxmlformats.org/markup-compatibility/2006">
              <mc:Choice xmlns:v="urn:schemas-microsoft-com:vml" Requires="v">
                <p:oleObj spid="_x0000_s73739" name="Bild" r:id="rId4" imgW="6181725" imgH="3771900" progId="WPDraw30.Drawing">
                  <p:embed/>
                </p:oleObj>
              </mc:Choice>
              <mc:Fallback>
                <p:oleObj name="Bild" r:id="rId4" imgW="6181725" imgH="3771900" progId="WPDraw30.Drawing">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2100" y="1468438"/>
                        <a:ext cx="1655763"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9" name="Object 3"/>
          <p:cNvGraphicFramePr>
            <a:graphicFrameLocks noChangeAspect="1"/>
          </p:cNvGraphicFramePr>
          <p:nvPr/>
        </p:nvGraphicFramePr>
        <p:xfrm>
          <a:off x="7723188" y="2478088"/>
          <a:ext cx="1084262" cy="1223962"/>
        </p:xfrm>
        <a:graphic>
          <a:graphicData uri="http://schemas.openxmlformats.org/presentationml/2006/ole">
            <mc:AlternateContent xmlns:mc="http://schemas.openxmlformats.org/markup-compatibility/2006">
              <mc:Choice xmlns:v="urn:schemas-microsoft-com:vml" Requires="v">
                <p:oleObj spid="_x0000_s73740" name="Bild" r:id="rId6" imgW="3238500" imgH="3657600" progId="WPDraw30.Drawing">
                  <p:embed/>
                </p:oleObj>
              </mc:Choice>
              <mc:Fallback>
                <p:oleObj name="Bild" r:id="rId6" imgW="3238500" imgH="3657600" progId="WPDraw30.Drawing">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3188" y="2478088"/>
                        <a:ext cx="1084262"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200" name="Object 4"/>
          <p:cNvGraphicFramePr>
            <a:graphicFrameLocks noChangeAspect="1"/>
          </p:cNvGraphicFramePr>
          <p:nvPr/>
        </p:nvGraphicFramePr>
        <p:xfrm>
          <a:off x="6199188" y="3867150"/>
          <a:ext cx="1236662" cy="1403350"/>
        </p:xfrm>
        <a:graphic>
          <a:graphicData uri="http://schemas.openxmlformats.org/presentationml/2006/ole">
            <mc:AlternateContent xmlns:mc="http://schemas.openxmlformats.org/markup-compatibility/2006">
              <mc:Choice xmlns:v="urn:schemas-microsoft-com:vml" Requires="v">
                <p:oleObj spid="_x0000_s73741" name="Bild" r:id="rId8" imgW="5991225" imgH="6810375" progId="WPDraw30.Drawing">
                  <p:embed/>
                </p:oleObj>
              </mc:Choice>
              <mc:Fallback>
                <p:oleObj name="Bild" r:id="rId8" imgW="5991225" imgH="6810375" progId="WPDraw30.Drawing">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99188" y="3867150"/>
                        <a:ext cx="1236662"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Platshållare för bildnummer 16"/>
          <p:cNvSpPr>
            <a:spLocks noGrp="1"/>
          </p:cNvSpPr>
          <p:nvPr>
            <p:ph type="sldNum" sz="quarter" idx="12"/>
          </p:nvPr>
        </p:nvSpPr>
        <p:spPr/>
        <p:txBody>
          <a:bodyPr rtlCol="0"/>
          <a:lstStyle/>
          <a:p>
            <a:pPr>
              <a:defRPr/>
            </a:pPr>
            <a:fld id="{B9BE526A-AB5E-4EA4-B56D-83659F823D9A}" type="slidenum">
              <a:rPr lang="sv-SE">
                <a:solidFill>
                  <a:schemeClr val="tx1">
                    <a:tint val="75000"/>
                  </a:schemeClr>
                </a:solidFill>
              </a:rPr>
              <a:pPr>
                <a:defRPr/>
              </a:pPr>
              <a:t>41</a:t>
            </a:fld>
            <a:endParaRPr lang="sv-SE">
              <a:solidFill>
                <a:schemeClr val="tx1">
                  <a:tint val="7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blinds(horizontal)">
                                      <p:cBhvr>
                                        <p:cTn id="7" dur="500"/>
                                        <p:tgtEl>
                                          <p:spTgt spid="307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198"/>
                                        </p:tgtEl>
                                        <p:attrNameLst>
                                          <p:attrName>style.visibility</p:attrName>
                                        </p:attrNameLst>
                                      </p:cBhvr>
                                      <p:to>
                                        <p:strVal val="visible"/>
                                      </p:to>
                                    </p:set>
                                    <p:animEffect transition="in" filter="blinds(horizontal)">
                                      <p:cBhvr>
                                        <p:cTn id="12" dur="500"/>
                                        <p:tgtEl>
                                          <p:spTgt spid="81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par>
                          <p:cTn id="18" fill="hold" nodeType="afterGroup">
                            <p:stCondLst>
                              <p:cond delay="500"/>
                            </p:stCondLst>
                            <p:childTnLst>
                              <p:par>
                                <p:cTn id="19" presetID="3" presetClass="entr" presetSubtype="10" fill="hold" nodeType="afterEffect">
                                  <p:stCondLst>
                                    <p:cond delay="0"/>
                                  </p:stCondLst>
                                  <p:childTnLst>
                                    <p:set>
                                      <p:cBhvr>
                                        <p:cTn id="20" dur="1" fill="hold">
                                          <p:stCondLst>
                                            <p:cond delay="0"/>
                                          </p:stCondLst>
                                        </p:cTn>
                                        <p:tgtEl>
                                          <p:spTgt spid="8199"/>
                                        </p:tgtEl>
                                        <p:attrNameLst>
                                          <p:attrName>style.visibility</p:attrName>
                                        </p:attrNameLst>
                                      </p:cBhvr>
                                      <p:to>
                                        <p:strVal val="visible"/>
                                      </p:to>
                                    </p:set>
                                    <p:animEffect transition="in" filter="blinds(horizontal)">
                                      <p:cBhvr>
                                        <p:cTn id="21" dur="2000"/>
                                        <p:tgtEl>
                                          <p:spTgt spid="819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blinds(horizontal)">
                                      <p:cBhvr>
                                        <p:cTn id="26" dur="500"/>
                                        <p:tgtEl>
                                          <p:spTgt spid="5">
                                            <p:txEl>
                                              <p:pRg st="0" end="0"/>
                                            </p:txEl>
                                          </p:spTgt>
                                        </p:tgtEl>
                                      </p:cBhvr>
                                    </p:animEffect>
                                  </p:childTnLst>
                                </p:cTn>
                              </p:par>
                            </p:childTnLst>
                          </p:cTn>
                        </p:par>
                        <p:par>
                          <p:cTn id="27" fill="hold" nodeType="afterGroup">
                            <p:stCondLst>
                              <p:cond delay="500"/>
                            </p:stCondLst>
                            <p:childTnLst>
                              <p:par>
                                <p:cTn id="28" presetID="3" presetClass="entr" presetSubtype="10" fill="hold" nodeType="afterEffect">
                                  <p:stCondLst>
                                    <p:cond delay="0"/>
                                  </p:stCondLst>
                                  <p:childTnLst>
                                    <p:set>
                                      <p:cBhvr>
                                        <p:cTn id="29" dur="1" fill="hold">
                                          <p:stCondLst>
                                            <p:cond delay="0"/>
                                          </p:stCondLst>
                                        </p:cTn>
                                        <p:tgtEl>
                                          <p:spTgt spid="8200"/>
                                        </p:tgtEl>
                                        <p:attrNameLst>
                                          <p:attrName>style.visibility</p:attrName>
                                        </p:attrNameLst>
                                      </p:cBhvr>
                                      <p:to>
                                        <p:strVal val="visible"/>
                                      </p:to>
                                    </p:set>
                                    <p:animEffect transition="in" filter="blinds(horizontal)">
                                      <p:cBhvr>
                                        <p:cTn id="30" dur="2000"/>
                                        <p:tgtEl>
                                          <p:spTgt spid="820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linds(horizontal)">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P spid="4"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a:spLocks noChangeArrowheads="1"/>
          </p:cNvSpPr>
          <p:nvPr/>
        </p:nvSpPr>
        <p:spPr bwMode="auto">
          <a:xfrm>
            <a:off x="884238" y="5011738"/>
            <a:ext cx="3959225" cy="677862"/>
          </a:xfrm>
          <a:prstGeom prst="rect">
            <a:avLst/>
          </a:prstGeom>
          <a:noFill/>
          <a:ln w="9525">
            <a:noFill/>
            <a:miter lim="800000"/>
            <a:headEnd/>
            <a:tailEnd/>
          </a:ln>
        </p:spPr>
        <p:txBody>
          <a:bodyPr wrap="none">
            <a:spAutoFit/>
          </a:bodyPr>
          <a:lstStyle/>
          <a:p>
            <a:r>
              <a:rPr lang="sv-SE" sz="2000" b="1">
                <a:latin typeface="Arial" charset="0"/>
                <a:cs typeface="Arial" charset="0"/>
              </a:rPr>
              <a:t>Gestaltminne (helhetsminne)</a:t>
            </a:r>
          </a:p>
          <a:p>
            <a:endParaRPr lang="sv-SE">
              <a:latin typeface="Arial" charset="0"/>
            </a:endParaRPr>
          </a:p>
        </p:txBody>
      </p:sp>
      <p:sp>
        <p:nvSpPr>
          <p:cNvPr id="3" name="textruta 2"/>
          <p:cNvSpPr txBox="1">
            <a:spLocks noChangeArrowheads="1"/>
          </p:cNvSpPr>
          <p:nvPr/>
        </p:nvSpPr>
        <p:spPr bwMode="auto">
          <a:xfrm>
            <a:off x="884238" y="3560763"/>
            <a:ext cx="6592887" cy="554037"/>
          </a:xfrm>
          <a:prstGeom prst="rect">
            <a:avLst/>
          </a:prstGeom>
          <a:noFill/>
          <a:ln w="9525">
            <a:noFill/>
            <a:miter lim="800000"/>
            <a:headEnd/>
            <a:tailEnd/>
          </a:ln>
        </p:spPr>
        <p:txBody>
          <a:bodyPr wrap="none">
            <a:spAutoFit/>
          </a:bodyPr>
          <a:lstStyle/>
          <a:p>
            <a:pPr defTabSz="539750" eaLnBrk="0" hangingPunct="0">
              <a:lnSpc>
                <a:spcPct val="150000"/>
              </a:lnSpc>
            </a:pPr>
            <a:r>
              <a:rPr lang="sv-SE" sz="2000" b="1">
                <a:latin typeface="Arial" charset="0"/>
                <a:cs typeface="Arial" charset="0"/>
              </a:rPr>
              <a:t>Psykospatial förmåga (att orientera sig i rummet)</a:t>
            </a:r>
          </a:p>
        </p:txBody>
      </p:sp>
      <p:sp>
        <p:nvSpPr>
          <p:cNvPr id="8197" name="textruta 3"/>
          <p:cNvSpPr txBox="1">
            <a:spLocks noChangeArrowheads="1"/>
          </p:cNvSpPr>
          <p:nvPr/>
        </p:nvSpPr>
        <p:spPr bwMode="auto">
          <a:xfrm>
            <a:off x="884238" y="1331913"/>
            <a:ext cx="7786687" cy="1014412"/>
          </a:xfrm>
          <a:prstGeom prst="rect">
            <a:avLst/>
          </a:prstGeom>
          <a:noFill/>
          <a:ln w="9525">
            <a:noFill/>
            <a:miter lim="800000"/>
            <a:headEnd/>
            <a:tailEnd/>
          </a:ln>
        </p:spPr>
        <p:txBody>
          <a:bodyPr>
            <a:spAutoFit/>
          </a:bodyPr>
          <a:lstStyle/>
          <a:p>
            <a:pPr defTabSz="539750" eaLnBrk="0" hangingPunct="0">
              <a:lnSpc>
                <a:spcPct val="150000"/>
              </a:lnSpc>
            </a:pPr>
            <a:r>
              <a:rPr lang="sv-SE" sz="2000" b="1">
                <a:latin typeface="Arial" charset="0"/>
                <a:cs typeface="Arial" charset="0"/>
              </a:rPr>
              <a:t>Analytisk-syntesisk förmåga (att sätta samman delar till en helhet)</a:t>
            </a:r>
          </a:p>
        </p:txBody>
      </p:sp>
      <p:graphicFrame>
        <p:nvGraphicFramePr>
          <p:cNvPr id="8194" name="Object 2"/>
          <p:cNvGraphicFramePr>
            <a:graphicFrameLocks noChangeAspect="1"/>
          </p:cNvGraphicFramePr>
          <p:nvPr/>
        </p:nvGraphicFramePr>
        <p:xfrm>
          <a:off x="3159125" y="2135188"/>
          <a:ext cx="1800225" cy="1098550"/>
        </p:xfrm>
        <a:graphic>
          <a:graphicData uri="http://schemas.openxmlformats.org/presentationml/2006/ole">
            <mc:AlternateContent xmlns:mc="http://schemas.openxmlformats.org/markup-compatibility/2006">
              <mc:Choice xmlns:v="urn:schemas-microsoft-com:vml" Requires="v">
                <p:oleObj spid="_x0000_s74757" name="Bild" r:id="rId4" imgW="10877550" imgH="6657975" progId="WPDraw30.Drawing">
                  <p:embed/>
                </p:oleObj>
              </mc:Choice>
              <mc:Fallback>
                <p:oleObj name="Bild" r:id="rId4" imgW="10877550" imgH="6657975" progId="WPDraw30.Drawing">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9125" y="2135188"/>
                        <a:ext cx="1800225"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ruta 5"/>
          <p:cNvSpPr txBox="1">
            <a:spLocks noChangeArrowheads="1"/>
          </p:cNvSpPr>
          <p:nvPr/>
        </p:nvSpPr>
        <p:spPr bwMode="auto">
          <a:xfrm>
            <a:off x="-107950" y="6094413"/>
            <a:ext cx="1882775" cy="368300"/>
          </a:xfrm>
          <a:prstGeom prst="rect">
            <a:avLst/>
          </a:prstGeom>
          <a:noFill/>
          <a:ln w="9525">
            <a:noFill/>
            <a:miter lim="800000"/>
            <a:headEnd/>
            <a:tailEnd/>
          </a:ln>
        </p:spPr>
        <p:txBody>
          <a:bodyPr wrap="none">
            <a:spAutoFit/>
          </a:bodyPr>
          <a:lstStyle/>
          <a:p>
            <a:r>
              <a:rPr lang="sv-SE" b="1">
                <a:latin typeface="Arial" charset="0"/>
              </a:rPr>
              <a:t>Välfungerande</a:t>
            </a:r>
          </a:p>
        </p:txBody>
      </p:sp>
      <p:sp>
        <p:nvSpPr>
          <p:cNvPr id="7" name="textruta 6"/>
          <p:cNvSpPr txBox="1">
            <a:spLocks noChangeArrowheads="1"/>
          </p:cNvSpPr>
          <p:nvPr/>
        </p:nvSpPr>
        <p:spPr bwMode="auto">
          <a:xfrm>
            <a:off x="7280275" y="6021388"/>
            <a:ext cx="1452563" cy="646112"/>
          </a:xfrm>
          <a:prstGeom prst="rect">
            <a:avLst/>
          </a:prstGeom>
          <a:noFill/>
          <a:ln w="9525">
            <a:noFill/>
            <a:miter lim="800000"/>
            <a:headEnd/>
            <a:tailEnd/>
          </a:ln>
        </p:spPr>
        <p:txBody>
          <a:bodyPr wrap="none">
            <a:spAutoFit/>
          </a:bodyPr>
          <a:lstStyle/>
          <a:p>
            <a:r>
              <a:rPr lang="sv-SE" b="1">
                <a:latin typeface="Arial" charset="0"/>
              </a:rPr>
              <a:t>Kvalitativ</a:t>
            </a:r>
          </a:p>
          <a:p>
            <a:r>
              <a:rPr lang="sv-SE" b="1">
                <a:latin typeface="Arial" charset="0"/>
              </a:rPr>
              <a:t>försämring</a:t>
            </a:r>
          </a:p>
        </p:txBody>
      </p:sp>
      <p:cxnSp>
        <p:nvCxnSpPr>
          <p:cNvPr id="9" name="Rak pil 8"/>
          <p:cNvCxnSpPr/>
          <p:nvPr/>
        </p:nvCxnSpPr>
        <p:spPr>
          <a:xfrm>
            <a:off x="2060575" y="6319838"/>
            <a:ext cx="4549775" cy="428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sv-SE" altLang="zh-CN" sz="4000" smtClean="0">
                <a:effectLst/>
                <a:ea typeface="SimSun" pitchFamily="2" charset="-122"/>
              </a:rPr>
              <a:t>Beståndsdelar i att inte kunna strukturera verkligheten gör att man:</a:t>
            </a:r>
            <a:endParaRPr lang="sv-SE" sz="4000" smtClean="0">
              <a:effectLst/>
            </a:endParaRPr>
          </a:p>
        </p:txBody>
      </p:sp>
      <p:sp>
        <p:nvSpPr>
          <p:cNvPr id="48131" name="Rectangle 3"/>
          <p:cNvSpPr>
            <a:spLocks noGrp="1" noChangeArrowheads="1"/>
          </p:cNvSpPr>
          <p:nvPr>
            <p:ph type="body" idx="1"/>
          </p:nvPr>
        </p:nvSpPr>
        <p:spPr/>
        <p:txBody>
          <a:bodyPr/>
          <a:lstStyle/>
          <a:p>
            <a:r>
              <a:rPr lang="sv-SE" altLang="zh-CN" sz="2800" smtClean="0">
                <a:effectLst/>
                <a:ea typeface="SimSun" pitchFamily="2" charset="-122"/>
              </a:rPr>
              <a:t>får svårt med nyanser</a:t>
            </a:r>
          </a:p>
          <a:p>
            <a:r>
              <a:rPr lang="sv-SE" altLang="zh-CN" sz="2800" smtClean="0">
                <a:effectLst/>
                <a:ea typeface="SimSun" pitchFamily="2" charset="-122"/>
              </a:rPr>
              <a:t>får svårt att reflektera</a:t>
            </a:r>
          </a:p>
          <a:p>
            <a:r>
              <a:rPr lang="sv-SE" altLang="zh-CN" sz="2800" smtClean="0">
                <a:effectLst/>
                <a:ea typeface="SimSun" pitchFamily="2" charset="-122"/>
              </a:rPr>
              <a:t>ser verkligheten genom ett filter</a:t>
            </a:r>
          </a:p>
          <a:p>
            <a:r>
              <a:rPr lang="sv-SE" altLang="zh-CN" sz="2800" smtClean="0">
                <a:effectLst/>
                <a:ea typeface="SimSun" pitchFamily="2" charset="-122"/>
              </a:rPr>
              <a:t>svårt med abstrakt tänkande</a:t>
            </a:r>
          </a:p>
          <a:p>
            <a:r>
              <a:rPr lang="sv-SE" altLang="zh-CN" sz="2800" smtClean="0">
                <a:effectLst/>
                <a:ea typeface="SimSun" pitchFamily="2" charset="-122"/>
              </a:rPr>
              <a:t>kan inte kritiskt granska</a:t>
            </a:r>
          </a:p>
          <a:p>
            <a:r>
              <a:rPr lang="sv-SE" altLang="zh-CN" sz="2800" smtClean="0">
                <a:effectLst/>
                <a:ea typeface="SimSun" pitchFamily="2" charset="-122"/>
              </a:rPr>
              <a:t>blir känslomässigt avskärmad</a:t>
            </a:r>
          </a:p>
          <a:p>
            <a:r>
              <a:rPr lang="sv-SE" altLang="zh-CN" sz="2800" smtClean="0">
                <a:effectLst/>
                <a:ea typeface="SimSun" pitchFamily="2" charset="-122"/>
              </a:rPr>
              <a:t>blir fånge i sitt eget mönster </a:t>
            </a:r>
          </a:p>
          <a:p>
            <a:r>
              <a:rPr lang="sv-SE" altLang="zh-CN" sz="2800" smtClean="0">
                <a:effectLst/>
                <a:ea typeface="SimSun" pitchFamily="2" charset="-122"/>
              </a:rPr>
              <a:t>får svårt att vara flexibel</a:t>
            </a:r>
            <a:endParaRPr lang="sv-SE" sz="2800" smtClean="0">
              <a:effectLs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noFill/>
        </p:spPr>
        <p:txBody>
          <a:bodyPr/>
          <a:lstStyle/>
          <a:p>
            <a:r>
              <a:rPr lang="sv-SE" smtClean="0">
                <a:effectLst/>
              </a:rPr>
              <a:t>Ett cannabismönster skapas</a:t>
            </a:r>
          </a:p>
        </p:txBody>
      </p:sp>
      <p:sp>
        <p:nvSpPr>
          <p:cNvPr id="125955" name="Rectangle 3"/>
          <p:cNvSpPr>
            <a:spLocks noGrp="1" noChangeArrowheads="1"/>
          </p:cNvSpPr>
          <p:nvPr>
            <p:ph type="body" idx="4294967295"/>
          </p:nvPr>
        </p:nvSpPr>
        <p:spPr>
          <a:noFill/>
        </p:spPr>
        <p:txBody>
          <a:bodyPr/>
          <a:lstStyle/>
          <a:p>
            <a:pPr>
              <a:lnSpc>
                <a:spcPct val="90000"/>
              </a:lnSpc>
            </a:pPr>
            <a:r>
              <a:rPr lang="sv-SE" altLang="zh-CN" sz="2400" smtClean="0">
                <a:effectLst/>
                <a:ea typeface="SimSun" pitchFamily="2" charset="-122"/>
              </a:rPr>
              <a:t>Ett cannabismönster är ett filter som uppstår när man rökt under lång tid och kvalitén på tankeförmågan försämras så att ett nytt mönster för att hantera verkligheten uppstår.</a:t>
            </a:r>
          </a:p>
          <a:p>
            <a:pPr>
              <a:lnSpc>
                <a:spcPct val="90000"/>
              </a:lnSpc>
            </a:pPr>
            <a:endParaRPr lang="sv-SE" altLang="zh-CN" sz="2400" smtClean="0">
              <a:effectLst/>
              <a:ea typeface="SimSun" pitchFamily="2" charset="-122"/>
            </a:endParaRPr>
          </a:p>
          <a:p>
            <a:pPr>
              <a:lnSpc>
                <a:spcPct val="90000"/>
              </a:lnSpc>
            </a:pPr>
            <a:r>
              <a:rPr lang="sv-SE" altLang="zh-CN" sz="2400" smtClean="0">
                <a:effectLst/>
                <a:ea typeface="SimSun" pitchFamily="2" charset="-122"/>
              </a:rPr>
              <a:t>Individen har fortfarande den naturliga förmågan att utforska verkligheten men försämrad förmåga att strukturera, processa, granska och minnas informationen som kommer in. Det gör att en ny selektiv förklaringsmodell av verkligheten växer fram som verkar logisk för individen som röker cannabis.</a:t>
            </a:r>
            <a:endParaRPr lang="sv-SE" sz="240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blinds(horizontal)">
                                      <p:cBhvr>
                                        <p:cTn id="7" dur="500"/>
                                        <p:tgtEl>
                                          <p:spTgt spid="125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noFill/>
        </p:spPr>
        <p:txBody>
          <a:bodyPr/>
          <a:lstStyle/>
          <a:p>
            <a:r>
              <a:rPr lang="sv-SE" smtClean="0">
                <a:effectLst/>
              </a:rPr>
              <a:t>Forts. Cannabismönster</a:t>
            </a:r>
          </a:p>
        </p:txBody>
      </p:sp>
      <p:sp>
        <p:nvSpPr>
          <p:cNvPr id="126979" name="Rectangle 3"/>
          <p:cNvSpPr>
            <a:spLocks noGrp="1" noChangeArrowheads="1"/>
          </p:cNvSpPr>
          <p:nvPr>
            <p:ph type="body" idx="4294967295"/>
          </p:nvPr>
        </p:nvSpPr>
        <p:spPr>
          <a:noFill/>
        </p:spPr>
        <p:txBody>
          <a:bodyPr/>
          <a:lstStyle/>
          <a:p>
            <a:r>
              <a:rPr lang="sv-SE" altLang="zh-CN" sz="2800" smtClean="0">
                <a:effectLst/>
                <a:ea typeface="SimSun" pitchFamily="2" charset="-122"/>
              </a:rPr>
              <a:t>Att inte kunna sätta samman delar till en helhet gör att den nya förklaringsmodellen är selektiv och anpassad för att försvara sitt val av att fortsätta röka cannabis.</a:t>
            </a:r>
          </a:p>
          <a:p>
            <a:r>
              <a:rPr lang="sv-SE" altLang="zh-CN" sz="2800" smtClean="0">
                <a:effectLst/>
                <a:ea typeface="SimSun" pitchFamily="2" charset="-122"/>
              </a:rPr>
              <a:t>Cannabismönstret skapar nya värderingar och föreställningar som bildar ett fundament för ny självkännedom. Det är anpassat efter den kognitiva funktionsnedsättningen som cannabis ger.</a:t>
            </a:r>
            <a:endParaRPr lang="sv-SE" sz="280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6979">
                                            <p:txEl>
                                              <p:pRg st="1" end="1"/>
                                            </p:txEl>
                                          </p:spTgt>
                                        </p:tgtEl>
                                        <p:attrNameLst>
                                          <p:attrName>style.visibility</p:attrName>
                                        </p:attrNameLst>
                                      </p:cBhvr>
                                      <p:to>
                                        <p:strVal val="visible"/>
                                      </p:to>
                                    </p:set>
                                    <p:animEffect transition="in" filter="blinds(horizontal)">
                                      <p:cBhvr>
                                        <p:cTn id="7" dur="500"/>
                                        <p:tgtEl>
                                          <p:spTgt spid="1269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23850" y="1125538"/>
            <a:ext cx="8407400" cy="1831975"/>
          </a:xfrm>
          <a:prstGeom prst="rect">
            <a:avLst/>
          </a:prstGeom>
          <a:noFill/>
          <a:ln w="9525">
            <a:noFill/>
            <a:miter lim="800000"/>
            <a:headEnd/>
            <a:tailEnd/>
          </a:ln>
        </p:spPr>
        <p:txBody>
          <a:bodyPr wrap="none">
            <a:spAutoFit/>
          </a:bodyPr>
          <a:lstStyle/>
          <a:p>
            <a:pPr>
              <a:lnSpc>
                <a:spcPct val="150000"/>
              </a:lnSpc>
            </a:pPr>
            <a:r>
              <a:rPr lang="sv-SE" sz="2000">
                <a:latin typeface="Arial" charset="0"/>
              </a:rPr>
              <a:t>Mognadsutveckling sker i </a:t>
            </a:r>
          </a:p>
          <a:p>
            <a:pPr>
              <a:lnSpc>
                <a:spcPct val="150000"/>
              </a:lnSpc>
              <a:buFontTx/>
              <a:buChar char="•"/>
            </a:pPr>
            <a:r>
              <a:rPr lang="sv-SE" sz="2000">
                <a:latin typeface="Arial" charset="0"/>
              </a:rPr>
              <a:t> </a:t>
            </a:r>
            <a:r>
              <a:rPr lang="sv-SE" sz="2000" b="1">
                <a:latin typeface="Arial" charset="0"/>
              </a:rPr>
              <a:t>prefrontala kortex</a:t>
            </a:r>
            <a:r>
              <a:rPr lang="sv-SE" sz="2000">
                <a:solidFill>
                  <a:srgbClr val="6B9DCF"/>
                </a:solidFill>
                <a:latin typeface="Arial" charset="0"/>
              </a:rPr>
              <a:t> </a:t>
            </a:r>
            <a:r>
              <a:rPr lang="sv-SE" sz="2000">
                <a:latin typeface="Arial" charset="0"/>
              </a:rPr>
              <a:t>(</a:t>
            </a:r>
            <a:r>
              <a:rPr lang="sv-SE"/>
              <a:t>en myelinisering av för utveckling av bl a impulskontroll, </a:t>
            </a:r>
          </a:p>
          <a:p>
            <a:pPr>
              <a:lnSpc>
                <a:spcPct val="150000"/>
              </a:lnSpc>
            </a:pPr>
            <a:r>
              <a:rPr lang="sv-SE"/>
              <a:t>  målformulering, motivation, interpersonell interaktion, resonemangsförmåga </a:t>
            </a:r>
          </a:p>
          <a:p>
            <a:pPr>
              <a:lnSpc>
                <a:spcPct val="150000"/>
              </a:lnSpc>
            </a:pPr>
            <a:r>
              <a:rPr lang="sv-SE"/>
              <a:t>  samt utvärdering av belöning och bestraffning vid värdering av beteende.</a:t>
            </a:r>
            <a:endParaRPr lang="sv-SE" sz="2000">
              <a:solidFill>
                <a:schemeClr val="folHlink"/>
              </a:solidFill>
              <a:latin typeface="Arial" charset="0"/>
            </a:endParaRPr>
          </a:p>
        </p:txBody>
      </p:sp>
      <p:sp>
        <p:nvSpPr>
          <p:cNvPr id="51203" name="Text Box 3"/>
          <p:cNvSpPr txBox="1">
            <a:spLocks noChangeArrowheads="1"/>
          </p:cNvSpPr>
          <p:nvPr/>
        </p:nvSpPr>
        <p:spPr bwMode="auto">
          <a:xfrm>
            <a:off x="0" y="260350"/>
            <a:ext cx="8953500" cy="731838"/>
          </a:xfrm>
          <a:prstGeom prst="rect">
            <a:avLst/>
          </a:prstGeom>
          <a:noFill/>
          <a:ln w="9525">
            <a:noFill/>
            <a:miter lim="800000"/>
            <a:headEnd/>
            <a:tailEnd/>
          </a:ln>
        </p:spPr>
        <p:txBody>
          <a:bodyPr wrap="none">
            <a:spAutoFit/>
          </a:bodyPr>
          <a:lstStyle/>
          <a:p>
            <a:r>
              <a:rPr lang="sv-SE" sz="2400" b="1">
                <a:solidFill>
                  <a:srgbClr val="FFC000"/>
                </a:solidFill>
                <a:latin typeface="Arial" charset="0"/>
              </a:rPr>
              <a:t>Adolescensen innebär en viktig period i hjärnans utveckling</a:t>
            </a:r>
            <a:r>
              <a:rPr lang="sv-SE">
                <a:solidFill>
                  <a:srgbClr val="FFC000"/>
                </a:solidFill>
              </a:rPr>
              <a:t> </a:t>
            </a:r>
          </a:p>
          <a:p>
            <a:r>
              <a:rPr lang="sv-SE"/>
              <a:t>(betydelsefulla förändringar av de synaptiska receptorernas densitet)</a:t>
            </a:r>
          </a:p>
        </p:txBody>
      </p:sp>
      <p:sp>
        <p:nvSpPr>
          <p:cNvPr id="34820" name="Text Box 4"/>
          <p:cNvSpPr txBox="1">
            <a:spLocks noChangeArrowheads="1"/>
          </p:cNvSpPr>
          <p:nvPr/>
        </p:nvSpPr>
        <p:spPr bwMode="auto">
          <a:xfrm>
            <a:off x="323850" y="3141663"/>
            <a:ext cx="7297738" cy="1465262"/>
          </a:xfrm>
          <a:prstGeom prst="rect">
            <a:avLst/>
          </a:prstGeom>
          <a:noFill/>
          <a:ln w="9525">
            <a:noFill/>
            <a:miter lim="800000"/>
            <a:headEnd/>
            <a:tailEnd/>
          </a:ln>
        </p:spPr>
        <p:txBody>
          <a:bodyPr wrap="none">
            <a:spAutoFit/>
          </a:bodyPr>
          <a:lstStyle/>
          <a:p>
            <a:pPr>
              <a:buFontTx/>
              <a:buChar char="•"/>
            </a:pPr>
            <a:r>
              <a:rPr lang="sv-SE"/>
              <a:t> </a:t>
            </a:r>
            <a:r>
              <a:rPr lang="sv-SE" b="1"/>
              <a:t>limbiska systemet</a:t>
            </a:r>
            <a:r>
              <a:rPr lang="sv-SE">
                <a:solidFill>
                  <a:srgbClr val="6B9DCF"/>
                </a:solidFill>
              </a:rPr>
              <a:t> </a:t>
            </a:r>
            <a:r>
              <a:rPr lang="sv-SE"/>
              <a:t>som inkluderar hippocampus, amygdala, </a:t>
            </a:r>
          </a:p>
          <a:p>
            <a:r>
              <a:rPr lang="sv-SE"/>
              <a:t>  nucleus accumbens, </a:t>
            </a:r>
          </a:p>
          <a:p>
            <a:endParaRPr lang="sv-SE"/>
          </a:p>
          <a:p>
            <a:pPr>
              <a:buFontTx/>
              <a:buChar char="•"/>
            </a:pPr>
            <a:r>
              <a:rPr lang="sv-SE"/>
              <a:t> </a:t>
            </a:r>
            <a:r>
              <a:rPr lang="sv-SE" b="1"/>
              <a:t>orbitala frontala kortex</a:t>
            </a:r>
            <a:r>
              <a:rPr lang="sv-SE"/>
              <a:t>, fri och obunden kontakt mellan den inre </a:t>
            </a:r>
          </a:p>
          <a:p>
            <a:r>
              <a:rPr lang="sv-SE"/>
              <a:t>   och yttre världen </a:t>
            </a:r>
          </a:p>
        </p:txBody>
      </p:sp>
      <p:sp>
        <p:nvSpPr>
          <p:cNvPr id="34821" name="Text Box 5"/>
          <p:cNvSpPr txBox="1">
            <a:spLocks noChangeArrowheads="1"/>
          </p:cNvSpPr>
          <p:nvPr/>
        </p:nvSpPr>
        <p:spPr bwMode="auto">
          <a:xfrm>
            <a:off x="323850" y="4686300"/>
            <a:ext cx="8040688" cy="1190625"/>
          </a:xfrm>
          <a:prstGeom prst="rect">
            <a:avLst/>
          </a:prstGeom>
          <a:noFill/>
          <a:ln w="9525">
            <a:noFill/>
            <a:miter lim="800000"/>
            <a:headEnd/>
            <a:tailEnd/>
          </a:ln>
        </p:spPr>
        <p:txBody>
          <a:bodyPr wrap="none">
            <a:spAutoFit/>
          </a:bodyPr>
          <a:lstStyle/>
          <a:p>
            <a:pPr>
              <a:buFontTx/>
              <a:buChar char="•"/>
            </a:pPr>
            <a:r>
              <a:rPr lang="sv-SE"/>
              <a:t> </a:t>
            </a:r>
            <a:r>
              <a:rPr lang="sv-SE" b="1"/>
              <a:t>hypothalamus</a:t>
            </a:r>
            <a:r>
              <a:rPr lang="sv-SE"/>
              <a:t> (Den sköter kontrollmekanismer för bland annat blodtryck, </a:t>
            </a:r>
          </a:p>
          <a:p>
            <a:r>
              <a:rPr lang="sv-SE"/>
              <a:t>  kroppstemperatur, ämnesomsättning och sömn). </a:t>
            </a:r>
          </a:p>
          <a:p>
            <a:endParaRPr lang="sv-SE">
              <a:solidFill>
                <a:schemeClr val="folHlink"/>
              </a:solidFill>
            </a:endParaRPr>
          </a:p>
          <a:p>
            <a:r>
              <a:rPr lang="sv-SE"/>
              <a:t>(Crews et al., 2006).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linds(horizontal)">
                                      <p:cBhvr>
                                        <p:cTn id="7" dur="5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blinds(horizontal)">
                                      <p:cBhvr>
                                        <p:cTn id="12" dur="500"/>
                                        <p:tgtEl>
                                          <p:spTgt spid="348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21"/>
                                        </p:tgtEl>
                                        <p:attrNameLst>
                                          <p:attrName>style.visibility</p:attrName>
                                        </p:attrNameLst>
                                      </p:cBhvr>
                                      <p:to>
                                        <p:strVal val="visible"/>
                                      </p:to>
                                    </p:set>
                                    <p:animEffect transition="in" filter="blinds(horizontal)">
                                      <p:cBhvr>
                                        <p:cTn id="17" dur="5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3482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76238" y="344488"/>
            <a:ext cx="7834312" cy="1187450"/>
          </a:xfrm>
          <a:prstGeom prst="rect">
            <a:avLst/>
          </a:prstGeom>
          <a:noFill/>
          <a:ln w="9525">
            <a:noFill/>
            <a:miter lim="800000"/>
            <a:headEnd/>
            <a:tailEnd/>
          </a:ln>
        </p:spPr>
        <p:txBody>
          <a:bodyPr wrap="none">
            <a:spAutoFit/>
          </a:bodyPr>
          <a:lstStyle/>
          <a:p>
            <a:pPr>
              <a:buFontTx/>
              <a:buChar char="•"/>
            </a:pPr>
            <a:r>
              <a:rPr lang="sv-SE" sz="2400"/>
              <a:t> Onödiga kopplingar försvinner. </a:t>
            </a:r>
          </a:p>
          <a:p>
            <a:pPr>
              <a:buFontTx/>
              <a:buChar char="•"/>
            </a:pPr>
            <a:r>
              <a:rPr lang="sv-SE" sz="2400"/>
              <a:t> Signalering mellan hjärnans olika delar blir effektivare. </a:t>
            </a:r>
          </a:p>
          <a:p>
            <a:pPr>
              <a:buFontTx/>
              <a:buChar char="•"/>
            </a:pPr>
            <a:r>
              <a:rPr lang="sv-SE" sz="2400"/>
              <a:t> Det som inte används försvinner</a:t>
            </a:r>
          </a:p>
        </p:txBody>
      </p:sp>
      <p:sp>
        <p:nvSpPr>
          <p:cNvPr id="1265667" name="Text Box 3"/>
          <p:cNvSpPr txBox="1">
            <a:spLocks noChangeArrowheads="1"/>
          </p:cNvSpPr>
          <p:nvPr/>
        </p:nvSpPr>
        <p:spPr bwMode="auto">
          <a:xfrm>
            <a:off x="250825" y="2217738"/>
            <a:ext cx="8824913" cy="822325"/>
          </a:xfrm>
          <a:prstGeom prst="rect">
            <a:avLst/>
          </a:prstGeom>
          <a:noFill/>
          <a:ln w="9525">
            <a:noFill/>
            <a:miter lim="800000"/>
            <a:headEnd/>
            <a:tailEnd/>
          </a:ln>
        </p:spPr>
        <p:txBody>
          <a:bodyPr wrap="none">
            <a:spAutoFit/>
          </a:bodyPr>
          <a:lstStyle/>
          <a:p>
            <a:pPr>
              <a:buFontTx/>
              <a:buChar char="•"/>
            </a:pPr>
            <a:r>
              <a:rPr lang="sv-SE" sz="2400"/>
              <a:t> Det är bra om ungdomar exponeras för nya intryck och att de </a:t>
            </a:r>
          </a:p>
          <a:p>
            <a:r>
              <a:rPr lang="sv-SE" sz="2400"/>
              <a:t>   stimuleras att upptäcka.</a:t>
            </a:r>
          </a:p>
        </p:txBody>
      </p:sp>
      <p:sp>
        <p:nvSpPr>
          <p:cNvPr id="1265668" name="Text Box 4"/>
          <p:cNvSpPr txBox="1">
            <a:spLocks noChangeArrowheads="1"/>
          </p:cNvSpPr>
          <p:nvPr/>
        </p:nvSpPr>
        <p:spPr bwMode="auto">
          <a:xfrm>
            <a:off x="250825" y="3729038"/>
            <a:ext cx="8483600" cy="457200"/>
          </a:xfrm>
          <a:prstGeom prst="rect">
            <a:avLst/>
          </a:prstGeom>
          <a:noFill/>
          <a:ln w="9525">
            <a:noFill/>
            <a:miter lim="800000"/>
            <a:headEnd/>
            <a:tailEnd/>
          </a:ln>
        </p:spPr>
        <p:txBody>
          <a:bodyPr wrap="none">
            <a:spAutoFit/>
          </a:bodyPr>
          <a:lstStyle/>
          <a:p>
            <a:pPr>
              <a:buFontTx/>
              <a:buChar char="•"/>
            </a:pPr>
            <a:r>
              <a:rPr lang="sv-SE" sz="2400"/>
              <a:t> Det viktiga är hur vägen till en fullt utvecklad hjärna sett ut.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65667"/>
                                        </p:tgtEl>
                                        <p:attrNameLst>
                                          <p:attrName>style.visibility</p:attrName>
                                        </p:attrNameLst>
                                      </p:cBhvr>
                                      <p:to>
                                        <p:strVal val="visible"/>
                                      </p:to>
                                    </p:set>
                                    <p:anim calcmode="lin" valueType="num">
                                      <p:cBhvr additive="base">
                                        <p:cTn id="7" dur="500" fill="hold"/>
                                        <p:tgtEl>
                                          <p:spTgt spid="1265667"/>
                                        </p:tgtEl>
                                        <p:attrNameLst>
                                          <p:attrName>ppt_x</p:attrName>
                                        </p:attrNameLst>
                                      </p:cBhvr>
                                      <p:tavLst>
                                        <p:tav tm="0">
                                          <p:val>
                                            <p:strVal val="#ppt_x"/>
                                          </p:val>
                                        </p:tav>
                                        <p:tav tm="100000">
                                          <p:val>
                                            <p:strVal val="#ppt_x"/>
                                          </p:val>
                                        </p:tav>
                                      </p:tavLst>
                                    </p:anim>
                                    <p:anim calcmode="lin" valueType="num">
                                      <p:cBhvr additive="base">
                                        <p:cTn id="8" dur="500" fill="hold"/>
                                        <p:tgtEl>
                                          <p:spTgt spid="126566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65668"/>
                                        </p:tgtEl>
                                        <p:attrNameLst>
                                          <p:attrName>style.visibility</p:attrName>
                                        </p:attrNameLst>
                                      </p:cBhvr>
                                      <p:to>
                                        <p:strVal val="visible"/>
                                      </p:to>
                                    </p:set>
                                    <p:anim calcmode="lin" valueType="num">
                                      <p:cBhvr additive="base">
                                        <p:cTn id="13" dur="500" fill="hold"/>
                                        <p:tgtEl>
                                          <p:spTgt spid="1265668"/>
                                        </p:tgtEl>
                                        <p:attrNameLst>
                                          <p:attrName>ppt_x</p:attrName>
                                        </p:attrNameLst>
                                      </p:cBhvr>
                                      <p:tavLst>
                                        <p:tav tm="0">
                                          <p:val>
                                            <p:strVal val="#ppt_x"/>
                                          </p:val>
                                        </p:tav>
                                        <p:tav tm="100000">
                                          <p:val>
                                            <p:strVal val="#ppt_x"/>
                                          </p:val>
                                        </p:tav>
                                      </p:tavLst>
                                    </p:anim>
                                    <p:anim calcmode="lin" valueType="num">
                                      <p:cBhvr additive="base">
                                        <p:cTn id="14" dur="500" fill="hold"/>
                                        <p:tgtEl>
                                          <p:spTgt spid="12656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5667" grpId="0"/>
      <p:bldP spid="126566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p:cNvSpPr txBox="1">
            <a:spLocks noChangeArrowheads="1"/>
          </p:cNvSpPr>
          <p:nvPr/>
        </p:nvSpPr>
        <p:spPr bwMode="auto">
          <a:xfrm>
            <a:off x="0" y="735013"/>
            <a:ext cx="9013825" cy="4376737"/>
          </a:xfrm>
          <a:prstGeom prst="rect">
            <a:avLst/>
          </a:prstGeom>
          <a:noFill/>
          <a:ln w="9525">
            <a:noFill/>
            <a:miter lim="800000"/>
            <a:headEnd/>
            <a:tailEnd/>
          </a:ln>
        </p:spPr>
        <p:txBody>
          <a:bodyPr wrap="none">
            <a:spAutoFit/>
          </a:bodyPr>
          <a:lstStyle/>
          <a:p>
            <a:pPr>
              <a:lnSpc>
                <a:spcPct val="145000"/>
              </a:lnSpc>
            </a:pPr>
            <a:r>
              <a:rPr lang="sv-SE" altLang="zh-CN" sz="2000" b="1">
                <a:latin typeface="Arial" charset="0"/>
                <a:ea typeface="SimSun" pitchFamily="2" charset="-122"/>
              </a:rPr>
              <a:t>Padula (2007)</a:t>
            </a:r>
            <a:endParaRPr lang="sv-SE" altLang="zh-CN">
              <a:latin typeface="Arial" charset="0"/>
              <a:ea typeface="SimSun" pitchFamily="2" charset="-122"/>
            </a:endParaRPr>
          </a:p>
          <a:p>
            <a:pPr>
              <a:lnSpc>
                <a:spcPct val="145000"/>
              </a:lnSpc>
            </a:pPr>
            <a:r>
              <a:rPr lang="sv-SE" altLang="zh-CN">
                <a:latin typeface="Arial" charset="0"/>
                <a:ea typeface="SimSun" pitchFamily="2" charset="-122"/>
              </a:rPr>
              <a:t>Cannabis hindrar den neurologiska omstruktureringen av tonårshjärnan </a:t>
            </a:r>
          </a:p>
          <a:p>
            <a:pPr>
              <a:lnSpc>
                <a:spcPct val="145000"/>
              </a:lnSpc>
            </a:pPr>
            <a:r>
              <a:rPr lang="sv-SE" altLang="zh-CN">
                <a:latin typeface="Arial" charset="0"/>
                <a:ea typeface="SimSun" pitchFamily="2" charset="-122"/>
              </a:rPr>
              <a:t> till en vuxenhjärna. </a:t>
            </a:r>
          </a:p>
          <a:p>
            <a:pPr>
              <a:lnSpc>
                <a:spcPct val="145000"/>
              </a:lnSpc>
            </a:pPr>
            <a:endParaRPr lang="sv-SE" altLang="zh-CN">
              <a:latin typeface="Arial" charset="0"/>
              <a:ea typeface="SimSun" pitchFamily="2" charset="-122"/>
            </a:endParaRPr>
          </a:p>
          <a:p>
            <a:pPr>
              <a:lnSpc>
                <a:spcPct val="145000"/>
              </a:lnSpc>
            </a:pPr>
            <a:r>
              <a:rPr lang="sv-SE" altLang="zh-CN" sz="2000">
                <a:latin typeface="Arial" charset="0"/>
                <a:ea typeface="SimSun" pitchFamily="2" charset="-122"/>
              </a:rPr>
              <a:t>I huvudsak består problematiken på en neuropsykologisk nivå av en </a:t>
            </a:r>
          </a:p>
          <a:p>
            <a:pPr>
              <a:lnSpc>
                <a:spcPct val="145000"/>
              </a:lnSpc>
            </a:pPr>
            <a:endParaRPr lang="sv-SE" altLang="zh-CN" sz="2000">
              <a:latin typeface="Arial" charset="0"/>
              <a:ea typeface="SimSun" pitchFamily="2" charset="-122"/>
            </a:endParaRPr>
          </a:p>
          <a:p>
            <a:pPr>
              <a:lnSpc>
                <a:spcPct val="145000"/>
              </a:lnSpc>
              <a:buFontTx/>
              <a:buChar char="•"/>
            </a:pPr>
            <a:r>
              <a:rPr lang="sv-SE" altLang="zh-CN" sz="2000">
                <a:latin typeface="Arial" charset="0"/>
                <a:ea typeface="SimSun" pitchFamily="2" charset="-122"/>
              </a:rPr>
              <a:t> underutvecklad exekutiv funktion </a:t>
            </a:r>
          </a:p>
          <a:p>
            <a:pPr>
              <a:lnSpc>
                <a:spcPct val="145000"/>
              </a:lnSpc>
              <a:buFontTx/>
              <a:buChar char="•"/>
            </a:pPr>
            <a:r>
              <a:rPr lang="sv-SE" altLang="zh-CN" sz="2000">
                <a:latin typeface="Arial" charset="0"/>
                <a:ea typeface="SimSun" pitchFamily="2" charset="-122"/>
              </a:rPr>
              <a:t> som minskar förmågan till inre vilja och förorsakar därmed </a:t>
            </a:r>
          </a:p>
          <a:p>
            <a:pPr>
              <a:lnSpc>
                <a:spcPct val="145000"/>
              </a:lnSpc>
              <a:buFontTx/>
              <a:buChar char="•"/>
            </a:pPr>
            <a:r>
              <a:rPr lang="sv-SE" altLang="zh-CN" sz="2000">
                <a:latin typeface="Arial" charset="0"/>
                <a:ea typeface="SimSun" pitchFamily="2" charset="-122"/>
              </a:rPr>
              <a:t> en svårighet att stå emot emotionella och stressrelaterade impulsgenombrott </a:t>
            </a:r>
          </a:p>
          <a:p>
            <a:pPr>
              <a:lnSpc>
                <a:spcPct val="145000"/>
              </a:lnSpc>
              <a:buFontTx/>
              <a:buChar char="•"/>
            </a:pPr>
            <a:r>
              <a:rPr lang="sv-SE" altLang="zh-CN" sz="2000">
                <a:latin typeface="Arial" charset="0"/>
                <a:ea typeface="SimSun" pitchFamily="2" charset="-122"/>
              </a:rPr>
              <a:t> och därför måste individen förlita sig på yttre kontroll. </a:t>
            </a:r>
            <a:endParaRPr lang="sv-SE"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0">
                                            <p:txEl>
                                              <p:pRg st="6" end="6"/>
                                            </p:txEl>
                                          </p:spTgt>
                                        </p:tgtEl>
                                        <p:attrNameLst>
                                          <p:attrName>style.visibility</p:attrName>
                                        </p:attrNameLst>
                                      </p:cBhvr>
                                      <p:to>
                                        <p:strVal val="visible"/>
                                      </p:to>
                                    </p:set>
                                    <p:animEffect transition="in" filter="blinds(horizontal)">
                                      <p:cBhvr>
                                        <p:cTn id="7" dur="500"/>
                                        <p:tgtEl>
                                          <p:spTgt spid="17410">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7410">
                                            <p:txEl>
                                              <p:pRg st="7" end="7"/>
                                            </p:txEl>
                                          </p:spTgt>
                                        </p:tgtEl>
                                        <p:attrNameLst>
                                          <p:attrName>style.visibility</p:attrName>
                                        </p:attrNameLst>
                                      </p:cBhvr>
                                      <p:to>
                                        <p:strVal val="visible"/>
                                      </p:to>
                                    </p:set>
                                    <p:animEffect transition="in" filter="blinds(horizontal)">
                                      <p:cBhvr>
                                        <p:cTn id="12" dur="500"/>
                                        <p:tgtEl>
                                          <p:spTgt spid="17410">
                                            <p:txEl>
                                              <p:pRg st="7" end="7"/>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7410">
                                            <p:txEl>
                                              <p:pRg st="8" end="8"/>
                                            </p:txEl>
                                          </p:spTgt>
                                        </p:tgtEl>
                                        <p:attrNameLst>
                                          <p:attrName>style.visibility</p:attrName>
                                        </p:attrNameLst>
                                      </p:cBhvr>
                                      <p:to>
                                        <p:strVal val="visible"/>
                                      </p:to>
                                    </p:set>
                                    <p:animEffect transition="in" filter="blinds(horizontal)">
                                      <p:cBhvr>
                                        <p:cTn id="17" dur="500"/>
                                        <p:tgtEl>
                                          <p:spTgt spid="17410">
                                            <p:txEl>
                                              <p:pRg st="8" end="8"/>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7410">
                                            <p:txEl>
                                              <p:pRg st="9" end="9"/>
                                            </p:txEl>
                                          </p:spTgt>
                                        </p:tgtEl>
                                        <p:attrNameLst>
                                          <p:attrName>style.visibility</p:attrName>
                                        </p:attrNameLst>
                                      </p:cBhvr>
                                      <p:to>
                                        <p:strVal val="visible"/>
                                      </p:to>
                                    </p:set>
                                    <p:animEffect transition="in" filter="blinds(horizontal)">
                                      <p:cBhvr>
                                        <p:cTn id="22" dur="500"/>
                                        <p:tgtEl>
                                          <p:spTgt spid="174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466" name="Text Box 2"/>
          <p:cNvSpPr txBox="1">
            <a:spLocks noChangeArrowheads="1"/>
          </p:cNvSpPr>
          <p:nvPr/>
        </p:nvSpPr>
        <p:spPr bwMode="auto">
          <a:xfrm>
            <a:off x="2268538" y="4652963"/>
            <a:ext cx="6089650" cy="641350"/>
          </a:xfrm>
          <a:prstGeom prst="rect">
            <a:avLst/>
          </a:prstGeom>
          <a:noFill/>
          <a:ln w="9525">
            <a:noFill/>
            <a:miter lim="800000"/>
            <a:headEnd/>
            <a:tailEnd/>
          </a:ln>
        </p:spPr>
        <p:txBody>
          <a:bodyPr wrap="none">
            <a:spAutoFit/>
          </a:bodyPr>
          <a:lstStyle/>
          <a:p>
            <a:r>
              <a:rPr lang="en-GB" altLang="zh-CN" b="1">
                <a:ea typeface="SimSun" pitchFamily="2" charset="-122"/>
              </a:rPr>
              <a:t>Ilan AB, Smith ME, Gevins A.</a:t>
            </a:r>
            <a:r>
              <a:rPr lang="sv-SE" altLang="zh-CN">
                <a:ea typeface="SimSun" pitchFamily="2" charset="-122"/>
              </a:rPr>
              <a:t> (2004)</a:t>
            </a:r>
          </a:p>
          <a:p>
            <a:r>
              <a:rPr lang="sv-SE" b="1"/>
              <a:t>Gruber et al., Drug and alcohol dependence, (2009)</a:t>
            </a:r>
          </a:p>
        </p:txBody>
      </p:sp>
      <p:sp>
        <p:nvSpPr>
          <p:cNvPr id="54275" name="Rectangle 3"/>
          <p:cNvSpPr>
            <a:spLocks noChangeArrowheads="1"/>
          </p:cNvSpPr>
          <p:nvPr/>
        </p:nvSpPr>
        <p:spPr bwMode="auto">
          <a:xfrm>
            <a:off x="0" y="166688"/>
            <a:ext cx="9024938" cy="701675"/>
          </a:xfrm>
          <a:prstGeom prst="rect">
            <a:avLst/>
          </a:prstGeom>
          <a:noFill/>
          <a:ln w="9525">
            <a:noFill/>
            <a:miter lim="800000"/>
            <a:headEnd/>
            <a:tailEnd/>
          </a:ln>
        </p:spPr>
        <p:txBody>
          <a:bodyPr wrap="none" anchor="ctr">
            <a:spAutoFit/>
          </a:bodyPr>
          <a:lstStyle/>
          <a:p>
            <a:r>
              <a:rPr lang="sv-SE" altLang="zh-CN" sz="2000">
                <a:ea typeface="SimSun" pitchFamily="2" charset="-122"/>
              </a:rPr>
              <a:t>Cannabisrökning påverkar arbetsminnet och försämrar övervakningsfunktionen</a:t>
            </a:r>
          </a:p>
          <a:p>
            <a:r>
              <a:rPr lang="sv-SE" altLang="zh-CN" sz="2000">
                <a:ea typeface="SimSun" pitchFamily="2" charset="-122"/>
              </a:rPr>
              <a:t>i det akuta ruset och i den framväxande kroniska påverkan.</a:t>
            </a:r>
          </a:p>
        </p:txBody>
      </p:sp>
      <p:sp>
        <p:nvSpPr>
          <p:cNvPr id="1086468" name="Text Box 4"/>
          <p:cNvSpPr txBox="1">
            <a:spLocks noChangeArrowheads="1"/>
          </p:cNvSpPr>
          <p:nvPr/>
        </p:nvSpPr>
        <p:spPr bwMode="auto">
          <a:xfrm>
            <a:off x="0" y="904875"/>
            <a:ext cx="3611563" cy="396875"/>
          </a:xfrm>
          <a:prstGeom prst="rect">
            <a:avLst/>
          </a:prstGeom>
          <a:noFill/>
          <a:ln w="9525">
            <a:noFill/>
            <a:miter lim="800000"/>
            <a:headEnd/>
            <a:tailEnd/>
          </a:ln>
        </p:spPr>
        <p:txBody>
          <a:bodyPr wrap="none">
            <a:spAutoFit/>
          </a:bodyPr>
          <a:lstStyle/>
          <a:p>
            <a:r>
              <a:rPr lang="sv-SE" altLang="zh-CN" sz="2000">
                <a:ea typeface="SimSun" pitchFamily="2" charset="-122"/>
              </a:rPr>
              <a:t>Det blir oprecist och långsamt.</a:t>
            </a:r>
            <a:endParaRPr lang="sv-SE" sz="2000">
              <a:ea typeface="SimSun" pitchFamily="2" charset="-122"/>
            </a:endParaRPr>
          </a:p>
        </p:txBody>
      </p:sp>
      <p:sp>
        <p:nvSpPr>
          <p:cNvPr id="1086469" name="Text Box 5"/>
          <p:cNvSpPr txBox="1">
            <a:spLocks noChangeArrowheads="1"/>
          </p:cNvSpPr>
          <p:nvPr/>
        </p:nvSpPr>
        <p:spPr bwMode="auto">
          <a:xfrm>
            <a:off x="38100" y="2420938"/>
            <a:ext cx="9105900" cy="1006475"/>
          </a:xfrm>
          <a:prstGeom prst="rect">
            <a:avLst/>
          </a:prstGeom>
          <a:noFill/>
          <a:ln w="9525">
            <a:noFill/>
            <a:miter lim="800000"/>
            <a:headEnd/>
            <a:tailEnd/>
          </a:ln>
        </p:spPr>
        <p:txBody>
          <a:bodyPr wrap="none">
            <a:spAutoFit/>
          </a:bodyPr>
          <a:lstStyle/>
          <a:p>
            <a:r>
              <a:rPr lang="sv-SE" altLang="zh-CN" sz="2000">
                <a:ea typeface="SimSun" pitchFamily="2" charset="-122"/>
              </a:rPr>
              <a:t>Det blir svårare att identifiera och processa viktig information, </a:t>
            </a:r>
          </a:p>
          <a:p>
            <a:pPr>
              <a:buFontTx/>
              <a:buChar char="•"/>
            </a:pPr>
            <a:r>
              <a:rPr lang="sv-SE" altLang="zh-CN" sz="2000">
                <a:ea typeface="SimSun" pitchFamily="2" charset="-122"/>
              </a:rPr>
              <a:t> dels det som ska lagras i minnet för självkännedom (episodiskt minne)</a:t>
            </a:r>
          </a:p>
          <a:p>
            <a:pPr>
              <a:buFontTx/>
              <a:buChar char="•"/>
            </a:pPr>
            <a:r>
              <a:rPr lang="sv-SE" altLang="zh-CN" sz="2000">
                <a:ea typeface="SimSun" pitchFamily="2" charset="-122"/>
              </a:rPr>
              <a:t> dels det som ska hämtas ut ur minnet så att det styr uppmärksamhets strålen</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86468"/>
                                        </p:tgtEl>
                                        <p:attrNameLst>
                                          <p:attrName>style.visibility</p:attrName>
                                        </p:attrNameLst>
                                      </p:cBhvr>
                                      <p:to>
                                        <p:strVal val="visible"/>
                                      </p:to>
                                    </p:set>
                                    <p:animEffect transition="in" filter="blinds(horizontal)">
                                      <p:cBhvr>
                                        <p:cTn id="7" dur="500"/>
                                        <p:tgtEl>
                                          <p:spTgt spid="10864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86469"/>
                                        </p:tgtEl>
                                        <p:attrNameLst>
                                          <p:attrName>style.visibility</p:attrName>
                                        </p:attrNameLst>
                                      </p:cBhvr>
                                      <p:to>
                                        <p:strVal val="visible"/>
                                      </p:to>
                                    </p:set>
                                    <p:animEffect transition="in" filter="blinds(horizontal)">
                                      <p:cBhvr>
                                        <p:cTn id="12" dur="500"/>
                                        <p:tgtEl>
                                          <p:spTgt spid="108646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86466"/>
                                        </p:tgtEl>
                                        <p:attrNameLst>
                                          <p:attrName>style.visibility</p:attrName>
                                        </p:attrNameLst>
                                      </p:cBhvr>
                                      <p:to>
                                        <p:strVal val="visible"/>
                                      </p:to>
                                    </p:set>
                                    <p:animEffect transition="in" filter="blinds(horizontal)">
                                      <p:cBhvr>
                                        <p:cTn id="15" dur="500"/>
                                        <p:tgtEl>
                                          <p:spTgt spid="1086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466" grpId="0"/>
      <p:bldP spid="1086468" grpId="0"/>
      <p:bldP spid="108646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defRPr/>
            </a:pPr>
            <a:r>
              <a:rPr lang="sv-SE" dirty="0" smtClean="0"/>
              <a:t>Är det ett problem?</a:t>
            </a:r>
            <a:br>
              <a:rPr lang="sv-SE" dirty="0" smtClean="0"/>
            </a:br>
            <a:r>
              <a:rPr lang="sv-SE" dirty="0" smtClean="0"/>
              <a:t>Sydsvenskan rapporterar från kloaken</a:t>
            </a:r>
            <a:endParaRPr lang="sv-SE" dirty="0"/>
          </a:p>
        </p:txBody>
      </p:sp>
      <p:sp>
        <p:nvSpPr>
          <p:cNvPr id="3" name="Platshållare för innehåll 2"/>
          <p:cNvSpPr>
            <a:spLocks noGrp="1"/>
          </p:cNvSpPr>
          <p:nvPr>
            <p:ph idx="1"/>
          </p:nvPr>
        </p:nvSpPr>
        <p:spPr/>
        <p:txBody>
          <a:bodyPr/>
          <a:lstStyle/>
          <a:p>
            <a:pPr>
              <a:defRPr/>
            </a:pPr>
            <a:r>
              <a:rPr lang="sv-SE" dirty="0" smtClean="0"/>
              <a:t>Utslaget på persondoser visar vår provtagning att 13 866 invånare i Malmö och Lund var knarkpåverkade natten mellan lördag och söndag den sista helgen i april 2013. </a:t>
            </a:r>
          </a:p>
          <a:p>
            <a:pPr>
              <a:defRPr/>
            </a:pPr>
            <a:r>
              <a:rPr lang="sv-SE" dirty="0" smtClean="0"/>
              <a:t>Det är var tjugonde invånare mellan 15 och 65 års ålder i de två kommunerna.</a:t>
            </a:r>
          </a:p>
          <a:p>
            <a:pPr>
              <a:defRPr/>
            </a:pPr>
            <a:endParaRPr lang="sv-SE"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5"/>
          <p:cNvSpPr txBox="1">
            <a:spLocks noChangeArrowheads="1"/>
          </p:cNvSpPr>
          <p:nvPr/>
        </p:nvSpPr>
        <p:spPr bwMode="auto">
          <a:xfrm>
            <a:off x="323850" y="1844675"/>
            <a:ext cx="5903913" cy="1016000"/>
          </a:xfrm>
          <a:prstGeom prst="rect">
            <a:avLst/>
          </a:prstGeom>
          <a:noFill/>
          <a:ln w="9525">
            <a:noFill/>
            <a:miter lim="800000"/>
            <a:headEnd/>
            <a:tailEnd/>
          </a:ln>
        </p:spPr>
        <p:txBody>
          <a:bodyPr wrap="none">
            <a:spAutoFit/>
          </a:bodyPr>
          <a:lstStyle/>
          <a:p>
            <a:r>
              <a:rPr lang="sv-SE" sz="2400" b="1">
                <a:solidFill>
                  <a:srgbClr val="FFC000"/>
                </a:solidFill>
                <a:latin typeface="Arial" charset="0"/>
              </a:rPr>
              <a:t>Exekutiva funktioner</a:t>
            </a:r>
          </a:p>
          <a:p>
            <a:r>
              <a:rPr lang="sv-SE">
                <a:latin typeface="Arial" charset="0"/>
              </a:rPr>
              <a:t>Sortering, strukturering, impulskontroll, mental flexibilitet</a:t>
            </a:r>
          </a:p>
          <a:p>
            <a:r>
              <a:rPr lang="sv-SE">
                <a:latin typeface="Arial" charset="0"/>
              </a:rPr>
              <a:t>och övervakning.</a:t>
            </a:r>
          </a:p>
        </p:txBody>
      </p:sp>
      <p:sp>
        <p:nvSpPr>
          <p:cNvPr id="55299" name="Text Box 6"/>
          <p:cNvSpPr txBox="1">
            <a:spLocks noChangeArrowheads="1"/>
          </p:cNvSpPr>
          <p:nvPr/>
        </p:nvSpPr>
        <p:spPr bwMode="auto">
          <a:xfrm>
            <a:off x="6804025" y="2060575"/>
            <a:ext cx="1582738" cy="646113"/>
          </a:xfrm>
          <a:prstGeom prst="rect">
            <a:avLst/>
          </a:prstGeom>
          <a:noFill/>
          <a:ln w="9525">
            <a:noFill/>
            <a:miter lim="800000"/>
            <a:headEnd/>
            <a:tailEnd/>
          </a:ln>
        </p:spPr>
        <p:txBody>
          <a:bodyPr wrap="none">
            <a:spAutoFit/>
          </a:bodyPr>
          <a:lstStyle/>
          <a:p>
            <a:r>
              <a:rPr lang="sv-SE">
                <a:latin typeface="Arial" charset="0"/>
              </a:rPr>
              <a:t>Intern kontroll</a:t>
            </a:r>
          </a:p>
          <a:p>
            <a:r>
              <a:rPr lang="sv-SE">
                <a:latin typeface="Arial" charset="0"/>
              </a:rPr>
              <a:t>viljestyrd</a:t>
            </a:r>
          </a:p>
        </p:txBody>
      </p:sp>
      <p:sp>
        <p:nvSpPr>
          <p:cNvPr id="55300" name="Text Box 7"/>
          <p:cNvSpPr txBox="1">
            <a:spLocks noChangeArrowheads="1"/>
          </p:cNvSpPr>
          <p:nvPr/>
        </p:nvSpPr>
        <p:spPr bwMode="auto">
          <a:xfrm>
            <a:off x="6156325" y="5373688"/>
            <a:ext cx="317500" cy="366712"/>
          </a:xfrm>
          <a:prstGeom prst="rect">
            <a:avLst/>
          </a:prstGeom>
          <a:noFill/>
          <a:ln w="9525">
            <a:noFill/>
            <a:miter lim="800000"/>
            <a:headEnd/>
            <a:tailEnd/>
          </a:ln>
        </p:spPr>
        <p:txBody>
          <a:bodyPr wrap="none">
            <a:spAutoFit/>
          </a:bodyPr>
          <a:lstStyle/>
          <a:p>
            <a:r>
              <a:rPr lang="sv-SE">
                <a:solidFill>
                  <a:srgbClr val="D63524"/>
                </a:solidFill>
                <a:latin typeface="Arial" charset="0"/>
              </a:rPr>
              <a:t>=</a:t>
            </a:r>
          </a:p>
        </p:txBody>
      </p:sp>
      <p:sp>
        <p:nvSpPr>
          <p:cNvPr id="55301" name="Text Box 8"/>
          <p:cNvSpPr txBox="1">
            <a:spLocks noChangeArrowheads="1"/>
          </p:cNvSpPr>
          <p:nvPr/>
        </p:nvSpPr>
        <p:spPr bwMode="auto">
          <a:xfrm>
            <a:off x="250825" y="5300663"/>
            <a:ext cx="5568950" cy="641350"/>
          </a:xfrm>
          <a:prstGeom prst="rect">
            <a:avLst/>
          </a:prstGeom>
          <a:noFill/>
          <a:ln w="9525">
            <a:noFill/>
            <a:miter lim="800000"/>
            <a:headEnd/>
            <a:tailEnd/>
          </a:ln>
        </p:spPr>
        <p:txBody>
          <a:bodyPr wrap="none">
            <a:spAutoFit/>
          </a:bodyPr>
          <a:lstStyle/>
          <a:p>
            <a:r>
              <a:rPr lang="sv-SE">
                <a:latin typeface="Arial" charset="0"/>
              </a:rPr>
              <a:t>Social omgivning, regler och principer, anhöriga eller </a:t>
            </a:r>
          </a:p>
          <a:p>
            <a:r>
              <a:rPr lang="sv-SE">
                <a:latin typeface="Arial" charset="0"/>
              </a:rPr>
              <a:t>goda vänner</a:t>
            </a:r>
          </a:p>
        </p:txBody>
      </p:sp>
      <p:sp>
        <p:nvSpPr>
          <p:cNvPr id="55302" name="Text Box 9"/>
          <p:cNvSpPr txBox="1">
            <a:spLocks noChangeArrowheads="1"/>
          </p:cNvSpPr>
          <p:nvPr/>
        </p:nvSpPr>
        <p:spPr bwMode="auto">
          <a:xfrm>
            <a:off x="6300788" y="2060575"/>
            <a:ext cx="317500" cy="366713"/>
          </a:xfrm>
          <a:prstGeom prst="rect">
            <a:avLst/>
          </a:prstGeom>
          <a:noFill/>
          <a:ln w="9525">
            <a:noFill/>
            <a:miter lim="800000"/>
            <a:headEnd/>
            <a:tailEnd/>
          </a:ln>
        </p:spPr>
        <p:txBody>
          <a:bodyPr>
            <a:spAutoFit/>
          </a:bodyPr>
          <a:lstStyle/>
          <a:p>
            <a:r>
              <a:rPr lang="sv-SE">
                <a:solidFill>
                  <a:srgbClr val="D63524"/>
                </a:solidFill>
                <a:latin typeface="Arial" charset="0"/>
              </a:rPr>
              <a:t>=</a:t>
            </a:r>
          </a:p>
        </p:txBody>
      </p:sp>
      <p:sp>
        <p:nvSpPr>
          <p:cNvPr id="55303" name="Text Box 10"/>
          <p:cNvSpPr txBox="1">
            <a:spLocks noChangeArrowheads="1"/>
          </p:cNvSpPr>
          <p:nvPr/>
        </p:nvSpPr>
        <p:spPr bwMode="auto">
          <a:xfrm>
            <a:off x="6948488" y="5373688"/>
            <a:ext cx="1644650" cy="366712"/>
          </a:xfrm>
          <a:prstGeom prst="rect">
            <a:avLst/>
          </a:prstGeom>
          <a:noFill/>
          <a:ln w="9525">
            <a:noFill/>
            <a:miter lim="800000"/>
            <a:headEnd/>
            <a:tailEnd/>
          </a:ln>
        </p:spPr>
        <p:txBody>
          <a:bodyPr wrap="none">
            <a:spAutoFit/>
          </a:bodyPr>
          <a:lstStyle/>
          <a:p>
            <a:r>
              <a:rPr lang="sv-SE">
                <a:latin typeface="Arial" charset="0"/>
              </a:rPr>
              <a:t>Extern kontroll</a:t>
            </a:r>
          </a:p>
        </p:txBody>
      </p:sp>
      <p:sp>
        <p:nvSpPr>
          <p:cNvPr id="55304" name="Text Box 11"/>
          <p:cNvSpPr txBox="1">
            <a:spLocks noChangeArrowheads="1"/>
          </p:cNvSpPr>
          <p:nvPr/>
        </p:nvSpPr>
        <p:spPr bwMode="auto">
          <a:xfrm>
            <a:off x="323850" y="3789363"/>
            <a:ext cx="4514850" cy="366712"/>
          </a:xfrm>
          <a:prstGeom prst="rect">
            <a:avLst/>
          </a:prstGeom>
          <a:noFill/>
          <a:ln w="9525">
            <a:noFill/>
            <a:miter lim="800000"/>
            <a:headEnd/>
            <a:tailEnd/>
          </a:ln>
        </p:spPr>
        <p:txBody>
          <a:bodyPr wrap="none">
            <a:spAutoFit/>
          </a:bodyPr>
          <a:lstStyle/>
          <a:p>
            <a:r>
              <a:rPr lang="sv-SE">
                <a:latin typeface="Arial" charset="0"/>
              </a:rPr>
              <a:t>Emotioner skapade av inre och yttre stress</a:t>
            </a:r>
          </a:p>
        </p:txBody>
      </p:sp>
      <p:sp>
        <p:nvSpPr>
          <p:cNvPr id="55305" name="Line 12"/>
          <p:cNvSpPr>
            <a:spLocks noChangeShapeType="1"/>
          </p:cNvSpPr>
          <p:nvPr/>
        </p:nvSpPr>
        <p:spPr bwMode="auto">
          <a:xfrm flipH="1">
            <a:off x="4929188" y="2500313"/>
            <a:ext cx="1944687" cy="1295400"/>
          </a:xfrm>
          <a:prstGeom prst="line">
            <a:avLst/>
          </a:prstGeom>
          <a:noFill/>
          <a:ln w="9525">
            <a:solidFill>
              <a:schemeClr val="tx1"/>
            </a:solidFill>
            <a:round/>
            <a:headEnd/>
            <a:tailEnd type="triangle" w="med" len="med"/>
          </a:ln>
        </p:spPr>
        <p:txBody>
          <a:bodyPr/>
          <a:lstStyle/>
          <a:p>
            <a:endParaRPr lang="sv-SE"/>
          </a:p>
        </p:txBody>
      </p:sp>
      <p:sp>
        <p:nvSpPr>
          <p:cNvPr id="55306" name="Line 13"/>
          <p:cNvSpPr>
            <a:spLocks noChangeShapeType="1"/>
          </p:cNvSpPr>
          <p:nvPr/>
        </p:nvSpPr>
        <p:spPr bwMode="auto">
          <a:xfrm flipH="1" flipV="1">
            <a:off x="5292725" y="4076700"/>
            <a:ext cx="2159000" cy="1296988"/>
          </a:xfrm>
          <a:prstGeom prst="line">
            <a:avLst/>
          </a:prstGeom>
          <a:noFill/>
          <a:ln w="9525">
            <a:solidFill>
              <a:schemeClr val="tx1"/>
            </a:solidFill>
            <a:round/>
            <a:headEnd/>
            <a:tailEnd type="triangle" w="med" len="med"/>
          </a:ln>
        </p:spPr>
        <p:txBody>
          <a:bodyPr/>
          <a:lstStyle/>
          <a:p>
            <a:endParaRPr lang="sv-SE"/>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3"/>
          <p:cNvSpPr txBox="1">
            <a:spLocks noChangeArrowheads="1"/>
          </p:cNvSpPr>
          <p:nvPr/>
        </p:nvSpPr>
        <p:spPr bwMode="auto">
          <a:xfrm>
            <a:off x="0" y="836613"/>
            <a:ext cx="7031038" cy="671512"/>
          </a:xfrm>
          <a:prstGeom prst="rect">
            <a:avLst/>
          </a:prstGeom>
          <a:noFill/>
          <a:ln w="9525">
            <a:noFill/>
            <a:miter lim="800000"/>
            <a:headEnd/>
            <a:tailEnd/>
          </a:ln>
        </p:spPr>
        <p:txBody>
          <a:bodyPr wrap="none">
            <a:spAutoFit/>
          </a:bodyPr>
          <a:lstStyle/>
          <a:p>
            <a:r>
              <a:rPr lang="sv-SE" sz="2000">
                <a:latin typeface="Arial" charset="0"/>
              </a:rPr>
              <a:t>Cannabis minskar möjligheten till att tolka sociala hotsignaler</a:t>
            </a:r>
          </a:p>
          <a:p>
            <a:r>
              <a:rPr lang="sv-SE" b="1">
                <a:latin typeface="Arial" charset="0"/>
              </a:rPr>
              <a:t>Chan et al (2008).</a:t>
            </a:r>
            <a:endParaRPr lang="sv-SE">
              <a:latin typeface="Arial" charset="0"/>
            </a:endParaRPr>
          </a:p>
        </p:txBody>
      </p:sp>
      <p:sp>
        <p:nvSpPr>
          <p:cNvPr id="5" name="Text Box 2"/>
          <p:cNvSpPr txBox="1">
            <a:spLocks noChangeArrowheads="1"/>
          </p:cNvSpPr>
          <p:nvPr/>
        </p:nvSpPr>
        <p:spPr bwMode="auto">
          <a:xfrm>
            <a:off x="0" y="2708275"/>
            <a:ext cx="8482013" cy="671513"/>
          </a:xfrm>
          <a:prstGeom prst="rect">
            <a:avLst/>
          </a:prstGeom>
          <a:noFill/>
          <a:ln w="9525">
            <a:noFill/>
            <a:miter lim="800000"/>
            <a:headEnd/>
            <a:tailEnd/>
          </a:ln>
        </p:spPr>
        <p:txBody>
          <a:bodyPr wrap="none">
            <a:spAutoFit/>
          </a:bodyPr>
          <a:lstStyle/>
          <a:p>
            <a:r>
              <a:rPr lang="sv-SE" sz="2000">
                <a:latin typeface="Arial" charset="0"/>
              </a:rPr>
              <a:t>Cannabis minskar möjligheten till att skapa bestående kvalitativa minnen. </a:t>
            </a:r>
          </a:p>
          <a:p>
            <a:r>
              <a:rPr lang="sv-SE" b="1">
                <a:latin typeface="Arial" charset="0"/>
              </a:rPr>
              <a:t>(Yücel et al 2008)</a:t>
            </a:r>
            <a:endParaRPr lang="sv-SE">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0" y="-234950"/>
            <a:ext cx="7772400" cy="1143000"/>
          </a:xfrm>
        </p:spPr>
        <p:txBody>
          <a:bodyPr/>
          <a:lstStyle/>
          <a:p>
            <a:pPr eaLnBrk="1" hangingPunct="1">
              <a:defRPr/>
            </a:pPr>
            <a:r>
              <a:rPr lang="en-GB" sz="3200" smtClean="0">
                <a:solidFill>
                  <a:srgbClr val="FF9900"/>
                </a:solidFill>
                <a:latin typeface="Arial" pitchFamily="34" charset="0"/>
              </a:rPr>
              <a:t>Cannabis och inlärning</a:t>
            </a:r>
          </a:p>
        </p:txBody>
      </p:sp>
      <p:sp>
        <p:nvSpPr>
          <p:cNvPr id="1060871" name="Rectangle 7"/>
          <p:cNvSpPr>
            <a:spLocks noGrp="1" noChangeArrowheads="1"/>
          </p:cNvSpPr>
          <p:nvPr>
            <p:ph type="body" idx="4294967295"/>
          </p:nvPr>
        </p:nvSpPr>
        <p:spPr>
          <a:xfrm>
            <a:off x="0" y="762000"/>
            <a:ext cx="8964613" cy="990600"/>
          </a:xfrm>
          <a:noFill/>
        </p:spPr>
        <p:txBody>
          <a:bodyPr/>
          <a:lstStyle/>
          <a:p>
            <a:pPr eaLnBrk="1" hangingPunct="1">
              <a:buClr>
                <a:schemeClr val="tx1"/>
              </a:buClr>
              <a:buFont typeface="Wingdings" pitchFamily="2" charset="2"/>
              <a:buChar char="§"/>
            </a:pPr>
            <a:r>
              <a:rPr lang="en-GB" sz="2400" dirty="0" err="1" smtClean="0">
                <a:effectLst/>
              </a:rPr>
              <a:t>Inlärning</a:t>
            </a:r>
            <a:r>
              <a:rPr lang="en-GB" sz="2400" dirty="0" smtClean="0">
                <a:effectLst/>
              </a:rPr>
              <a:t> </a:t>
            </a:r>
            <a:r>
              <a:rPr lang="en-GB" sz="2400" dirty="0" err="1" smtClean="0">
                <a:effectLst/>
              </a:rPr>
              <a:t>som</a:t>
            </a:r>
            <a:r>
              <a:rPr lang="en-GB" sz="2400" dirty="0" smtClean="0">
                <a:effectLst/>
              </a:rPr>
              <a:t> </a:t>
            </a:r>
            <a:r>
              <a:rPr lang="en-GB" sz="2400" dirty="0" err="1" smtClean="0">
                <a:effectLst/>
              </a:rPr>
              <a:t>kopplas</a:t>
            </a:r>
            <a:r>
              <a:rPr lang="en-GB" sz="2400" dirty="0" smtClean="0">
                <a:effectLst/>
              </a:rPr>
              <a:t> till </a:t>
            </a:r>
            <a:r>
              <a:rPr lang="en-GB" sz="2400" dirty="0" err="1" smtClean="0">
                <a:effectLst/>
              </a:rPr>
              <a:t>associationer</a:t>
            </a:r>
            <a:r>
              <a:rPr lang="en-GB" sz="2400" dirty="0" smtClean="0">
                <a:effectLst/>
              </a:rPr>
              <a:t>, </a:t>
            </a:r>
            <a:r>
              <a:rPr lang="en-GB" sz="2400" dirty="0" err="1" smtClean="0">
                <a:effectLst/>
              </a:rPr>
              <a:t>försvåras</a:t>
            </a:r>
            <a:r>
              <a:rPr lang="en-GB" sz="2400" dirty="0" smtClean="0">
                <a:effectLst/>
              </a:rPr>
              <a:t>. </a:t>
            </a:r>
          </a:p>
          <a:p>
            <a:pPr eaLnBrk="1" hangingPunct="1">
              <a:buClr>
                <a:schemeClr val="tx1"/>
              </a:buClr>
              <a:buFont typeface="Wingdings" pitchFamily="2" charset="2"/>
              <a:buChar char="§"/>
            </a:pPr>
            <a:r>
              <a:rPr lang="en-GB" sz="2400" dirty="0" err="1" smtClean="0">
                <a:effectLst/>
              </a:rPr>
              <a:t>Ju</a:t>
            </a:r>
            <a:r>
              <a:rPr lang="en-GB" sz="2400" dirty="0" smtClean="0">
                <a:effectLst/>
              </a:rPr>
              <a:t> </a:t>
            </a:r>
            <a:r>
              <a:rPr lang="en-GB" sz="2400" dirty="0" err="1" smtClean="0">
                <a:effectLst/>
              </a:rPr>
              <a:t>svårare</a:t>
            </a:r>
            <a:r>
              <a:rPr lang="en-GB" sz="2400" dirty="0" smtClean="0">
                <a:effectLst/>
              </a:rPr>
              <a:t> </a:t>
            </a:r>
            <a:r>
              <a:rPr lang="en-GB" sz="2400" dirty="0" err="1" smtClean="0">
                <a:effectLst/>
              </a:rPr>
              <a:t>associationer</a:t>
            </a:r>
            <a:r>
              <a:rPr lang="en-GB" sz="2400" dirty="0" smtClean="0">
                <a:effectLst/>
              </a:rPr>
              <a:t> </a:t>
            </a:r>
            <a:r>
              <a:rPr lang="en-GB" sz="2400" dirty="0" err="1" smtClean="0">
                <a:effectLst/>
              </a:rPr>
              <a:t>ju</a:t>
            </a:r>
            <a:r>
              <a:rPr lang="en-GB" sz="2400" dirty="0" smtClean="0">
                <a:effectLst/>
              </a:rPr>
              <a:t> </a:t>
            </a:r>
            <a:r>
              <a:rPr lang="en-GB" sz="2400" dirty="0" err="1" smtClean="0">
                <a:effectLst/>
              </a:rPr>
              <a:t>mer</a:t>
            </a:r>
            <a:r>
              <a:rPr lang="en-GB" sz="2400" dirty="0" smtClean="0">
                <a:effectLst/>
              </a:rPr>
              <a:t> </a:t>
            </a:r>
            <a:r>
              <a:rPr lang="en-GB" sz="2400" dirty="0" err="1" smtClean="0">
                <a:effectLst/>
              </a:rPr>
              <a:t>markant</a:t>
            </a:r>
            <a:r>
              <a:rPr lang="en-GB" sz="2400" dirty="0" smtClean="0">
                <a:effectLst/>
              </a:rPr>
              <a:t> </a:t>
            </a:r>
            <a:r>
              <a:rPr lang="en-GB" sz="2400" dirty="0" err="1" smtClean="0">
                <a:effectLst/>
              </a:rPr>
              <a:t>är</a:t>
            </a:r>
            <a:r>
              <a:rPr lang="en-GB" sz="2400" dirty="0" smtClean="0">
                <a:effectLst/>
              </a:rPr>
              <a:t> </a:t>
            </a:r>
            <a:r>
              <a:rPr lang="en-GB" sz="2400" dirty="0" err="1" smtClean="0">
                <a:effectLst/>
              </a:rPr>
              <a:t>försämringen</a:t>
            </a:r>
            <a:r>
              <a:rPr lang="en-GB" sz="2400" dirty="0" smtClean="0">
                <a:effectLst/>
              </a:rPr>
              <a:t>. </a:t>
            </a:r>
          </a:p>
        </p:txBody>
      </p:sp>
      <p:sp>
        <p:nvSpPr>
          <p:cNvPr id="1060868" name="Text Box 4"/>
          <p:cNvSpPr txBox="1">
            <a:spLocks noChangeArrowheads="1"/>
          </p:cNvSpPr>
          <p:nvPr/>
        </p:nvSpPr>
        <p:spPr bwMode="auto">
          <a:xfrm>
            <a:off x="0" y="2751138"/>
            <a:ext cx="9685338" cy="822325"/>
          </a:xfrm>
          <a:prstGeom prst="rect">
            <a:avLst/>
          </a:prstGeom>
          <a:noFill/>
          <a:ln w="12700" cap="rnd">
            <a:noFill/>
            <a:miter lim="800000"/>
            <a:headEnd type="none" w="sm" len="sm"/>
            <a:tailEnd type="none" w="med" len="lg"/>
          </a:ln>
        </p:spPr>
        <p:txBody>
          <a:bodyPr>
            <a:spAutoFit/>
          </a:bodyPr>
          <a:lstStyle/>
          <a:p>
            <a:pPr>
              <a:buFont typeface="Wingdings" pitchFamily="2" charset="2"/>
              <a:buChar char="§"/>
            </a:pPr>
            <a:r>
              <a:rPr lang="en-GB" sz="2400" dirty="0">
                <a:latin typeface="Times New Roman" pitchFamily="18" charset="0"/>
              </a:rPr>
              <a:t> </a:t>
            </a:r>
            <a:r>
              <a:rPr lang="en-GB" sz="2400" dirty="0"/>
              <a:t>Material </a:t>
            </a:r>
            <a:r>
              <a:rPr lang="en-GB" sz="2400" dirty="0" err="1"/>
              <a:t>som</a:t>
            </a:r>
            <a:r>
              <a:rPr lang="en-GB" sz="2400" dirty="0"/>
              <a:t> </a:t>
            </a:r>
            <a:r>
              <a:rPr lang="en-GB" sz="2400" dirty="0" err="1"/>
              <a:t>har</a:t>
            </a:r>
            <a:r>
              <a:rPr lang="en-GB" sz="2400" dirty="0"/>
              <a:t> </a:t>
            </a:r>
            <a:r>
              <a:rPr lang="en-GB" sz="2400" dirty="0" err="1"/>
              <a:t>lärts</a:t>
            </a:r>
            <a:r>
              <a:rPr lang="en-GB" sz="2400" dirty="0"/>
              <a:t> in </a:t>
            </a:r>
            <a:r>
              <a:rPr lang="en-GB" sz="2400" dirty="0" err="1"/>
              <a:t>i</a:t>
            </a:r>
            <a:r>
              <a:rPr lang="en-GB" sz="2400" dirty="0"/>
              <a:t> </a:t>
            </a:r>
            <a:r>
              <a:rPr lang="en-GB" sz="2400" dirty="0" err="1"/>
              <a:t>ett</a:t>
            </a:r>
            <a:r>
              <a:rPr lang="en-GB" sz="2400" dirty="0"/>
              <a:t> </a:t>
            </a:r>
            <a:r>
              <a:rPr lang="en-GB" sz="2400" dirty="0" err="1"/>
              <a:t>drogfritt</a:t>
            </a:r>
            <a:r>
              <a:rPr lang="en-GB" sz="2400" dirty="0"/>
              <a:t> </a:t>
            </a:r>
            <a:r>
              <a:rPr lang="en-GB" sz="2400" dirty="0" err="1"/>
              <a:t>tillstånd</a:t>
            </a:r>
            <a:r>
              <a:rPr lang="en-GB" sz="2400" dirty="0"/>
              <a:t> </a:t>
            </a:r>
            <a:r>
              <a:rPr lang="en-GB" sz="2400" dirty="0" err="1"/>
              <a:t>och</a:t>
            </a:r>
            <a:r>
              <a:rPr lang="en-GB" sz="2400" dirty="0"/>
              <a:t> sedan </a:t>
            </a:r>
            <a:r>
              <a:rPr lang="en-GB" sz="2400" dirty="0" err="1"/>
              <a:t>ska</a:t>
            </a:r>
            <a:endParaRPr lang="en-GB" sz="2400" dirty="0"/>
          </a:p>
          <a:p>
            <a:pPr>
              <a:buFont typeface="Wingdings" pitchFamily="2" charset="2"/>
              <a:buNone/>
            </a:pPr>
            <a:r>
              <a:rPr lang="en-GB" sz="2400" dirty="0"/>
              <a:t>  </a:t>
            </a:r>
            <a:r>
              <a:rPr lang="en-GB" sz="2400" dirty="0" err="1"/>
              <a:t>kommas</a:t>
            </a:r>
            <a:r>
              <a:rPr lang="en-GB" sz="2400" dirty="0"/>
              <a:t> </a:t>
            </a:r>
            <a:r>
              <a:rPr lang="en-GB" sz="2400" dirty="0" err="1"/>
              <a:t>ihåg</a:t>
            </a:r>
            <a:r>
              <a:rPr lang="en-GB" sz="2400" dirty="0"/>
              <a:t> </a:t>
            </a:r>
            <a:r>
              <a:rPr lang="en-GB" sz="2400" dirty="0" err="1"/>
              <a:t>i</a:t>
            </a:r>
            <a:r>
              <a:rPr lang="en-GB" sz="2400" dirty="0"/>
              <a:t> </a:t>
            </a:r>
            <a:r>
              <a:rPr lang="en-GB" sz="2400" dirty="0" err="1"/>
              <a:t>påverkat</a:t>
            </a:r>
            <a:r>
              <a:rPr lang="en-GB" sz="2400" dirty="0"/>
              <a:t> </a:t>
            </a:r>
            <a:r>
              <a:rPr lang="en-GB" sz="2400" dirty="0" err="1"/>
              <a:t>tillstånd</a:t>
            </a:r>
            <a:r>
              <a:rPr lang="en-GB" sz="2400" dirty="0"/>
              <a:t>  </a:t>
            </a:r>
            <a:r>
              <a:rPr lang="en-GB" sz="2400" dirty="0" err="1"/>
              <a:t>påverkas</a:t>
            </a:r>
            <a:r>
              <a:rPr lang="en-GB" sz="2400" dirty="0"/>
              <a:t> </a:t>
            </a:r>
            <a:r>
              <a:rPr lang="en-GB" sz="2400" dirty="0" err="1"/>
              <a:t>inte</a:t>
            </a:r>
            <a:r>
              <a:rPr lang="en-GB" sz="2400" dirty="0"/>
              <a:t> </a:t>
            </a:r>
            <a:r>
              <a:rPr lang="en-GB" sz="2400" dirty="0" err="1"/>
              <a:t>i</a:t>
            </a:r>
            <a:r>
              <a:rPr lang="en-GB" sz="2400" dirty="0"/>
              <a:t> </a:t>
            </a:r>
            <a:r>
              <a:rPr lang="en-GB" sz="2400" dirty="0" err="1"/>
              <a:t>samma</a:t>
            </a:r>
            <a:r>
              <a:rPr lang="en-GB" sz="2400" dirty="0"/>
              <a:t> grad.</a:t>
            </a:r>
            <a:endParaRPr lang="sv-SE" sz="2400" dirty="0"/>
          </a:p>
        </p:txBody>
      </p:sp>
      <p:sp>
        <p:nvSpPr>
          <p:cNvPr id="1060869" name="Text Box 5"/>
          <p:cNvSpPr txBox="1">
            <a:spLocks noChangeArrowheads="1"/>
          </p:cNvSpPr>
          <p:nvPr/>
        </p:nvSpPr>
        <p:spPr bwMode="auto">
          <a:xfrm>
            <a:off x="0" y="1772816"/>
            <a:ext cx="9021763" cy="822325"/>
          </a:xfrm>
          <a:prstGeom prst="rect">
            <a:avLst/>
          </a:prstGeom>
          <a:noFill/>
          <a:ln w="12700" cap="rnd">
            <a:noFill/>
            <a:miter lim="800000"/>
            <a:headEnd type="none" w="sm" len="sm"/>
            <a:tailEnd type="none" w="med" len="lg"/>
          </a:ln>
        </p:spPr>
        <p:txBody>
          <a:bodyPr wrap="none">
            <a:spAutoFit/>
          </a:bodyPr>
          <a:lstStyle/>
          <a:p>
            <a:pPr>
              <a:buFont typeface="Wingdings" pitchFamily="2" charset="2"/>
              <a:buChar char="§"/>
            </a:pPr>
            <a:r>
              <a:rPr lang="en-GB" sz="2400" dirty="0"/>
              <a:t> Material </a:t>
            </a:r>
            <a:r>
              <a:rPr lang="en-GB" sz="2400" dirty="0" err="1"/>
              <a:t>som</a:t>
            </a:r>
            <a:r>
              <a:rPr lang="en-GB" sz="2400" dirty="0"/>
              <a:t> </a:t>
            </a:r>
            <a:r>
              <a:rPr lang="en-GB" sz="2400" dirty="0" err="1"/>
              <a:t>inläres</a:t>
            </a:r>
            <a:r>
              <a:rPr lang="en-GB" sz="2400" dirty="0"/>
              <a:t> </a:t>
            </a:r>
            <a:r>
              <a:rPr lang="en-GB" sz="2400" dirty="0" err="1"/>
              <a:t>i</a:t>
            </a:r>
            <a:r>
              <a:rPr lang="en-GB" sz="2400" dirty="0"/>
              <a:t> </a:t>
            </a:r>
            <a:r>
              <a:rPr lang="en-GB" sz="2400" dirty="0" err="1"/>
              <a:t>ett</a:t>
            </a:r>
            <a:r>
              <a:rPr lang="en-GB" sz="2400" dirty="0"/>
              <a:t> cannabis-</a:t>
            </a:r>
            <a:r>
              <a:rPr lang="en-GB" sz="2400" dirty="0" err="1"/>
              <a:t>påverkat</a:t>
            </a:r>
            <a:r>
              <a:rPr lang="en-GB" sz="2400" dirty="0"/>
              <a:t> </a:t>
            </a:r>
            <a:r>
              <a:rPr lang="en-GB" sz="2400" dirty="0" err="1"/>
              <a:t>tillstånd</a:t>
            </a:r>
            <a:r>
              <a:rPr lang="en-GB" sz="2400" dirty="0"/>
              <a:t> </a:t>
            </a:r>
          </a:p>
          <a:p>
            <a:r>
              <a:rPr lang="en-GB" sz="2400" dirty="0"/>
              <a:t>  </a:t>
            </a:r>
            <a:r>
              <a:rPr lang="en-GB" sz="2400" dirty="0" err="1"/>
              <a:t>blir</a:t>
            </a:r>
            <a:r>
              <a:rPr lang="en-GB" sz="2400" dirty="0"/>
              <a:t> </a:t>
            </a:r>
            <a:r>
              <a:rPr lang="en-GB" sz="2400" dirty="0" err="1"/>
              <a:t>sämre</a:t>
            </a:r>
            <a:r>
              <a:rPr lang="en-GB" sz="2400" dirty="0"/>
              <a:t> </a:t>
            </a:r>
            <a:r>
              <a:rPr lang="en-GB" sz="2400" dirty="0" err="1"/>
              <a:t>ihågkommet</a:t>
            </a:r>
            <a:r>
              <a:rPr lang="en-GB" sz="2400" dirty="0"/>
              <a:t> </a:t>
            </a:r>
            <a:r>
              <a:rPr lang="en-GB" sz="2400" dirty="0" err="1"/>
              <a:t>oavsett</a:t>
            </a:r>
            <a:r>
              <a:rPr lang="en-GB" sz="2400" dirty="0"/>
              <a:t> </a:t>
            </a:r>
            <a:r>
              <a:rPr lang="en-GB" sz="2400" dirty="0" err="1"/>
              <a:t>i</a:t>
            </a:r>
            <a:r>
              <a:rPr lang="en-GB" sz="2400" dirty="0"/>
              <a:t> </a:t>
            </a:r>
            <a:r>
              <a:rPr lang="en-GB" sz="2400" dirty="0" err="1"/>
              <a:t>vilket</a:t>
            </a:r>
            <a:r>
              <a:rPr lang="en-GB" sz="2400" dirty="0"/>
              <a:t> </a:t>
            </a:r>
            <a:r>
              <a:rPr lang="en-GB" sz="2400" dirty="0" err="1"/>
              <a:t>tillstånd</a:t>
            </a:r>
            <a:r>
              <a:rPr lang="en-GB" sz="2400" dirty="0"/>
              <a:t> man </a:t>
            </a:r>
            <a:r>
              <a:rPr lang="en-GB" sz="2400" dirty="0" err="1"/>
              <a:t>ska</a:t>
            </a:r>
            <a:r>
              <a:rPr lang="en-GB" sz="2400" dirty="0"/>
              <a:t> </a:t>
            </a:r>
            <a:r>
              <a:rPr lang="en-GB" sz="2400" dirty="0" err="1"/>
              <a:t>minnas</a:t>
            </a:r>
            <a:r>
              <a:rPr lang="en-GB" sz="2400" dirty="0"/>
              <a:t>.</a:t>
            </a:r>
            <a:endParaRPr lang="sv-SE" sz="2400" b="1" dirty="0"/>
          </a:p>
        </p:txBody>
      </p:sp>
      <p:sp>
        <p:nvSpPr>
          <p:cNvPr id="1060870" name="Text Box 6"/>
          <p:cNvSpPr txBox="1">
            <a:spLocks noChangeArrowheads="1"/>
          </p:cNvSpPr>
          <p:nvPr/>
        </p:nvSpPr>
        <p:spPr bwMode="auto">
          <a:xfrm>
            <a:off x="34925" y="4868863"/>
            <a:ext cx="7680325" cy="822325"/>
          </a:xfrm>
          <a:prstGeom prst="rect">
            <a:avLst/>
          </a:prstGeom>
          <a:noFill/>
          <a:ln w="12700" cap="rnd">
            <a:noFill/>
            <a:miter lim="800000"/>
            <a:headEnd type="none" w="sm" len="sm"/>
            <a:tailEnd type="none" w="med" len="lg"/>
          </a:ln>
        </p:spPr>
        <p:txBody>
          <a:bodyPr>
            <a:spAutoFit/>
          </a:bodyPr>
          <a:lstStyle/>
          <a:p>
            <a:pPr>
              <a:buFont typeface="Wingdings" pitchFamily="2" charset="2"/>
              <a:buChar char="§"/>
            </a:pPr>
            <a:r>
              <a:rPr lang="en-GB" sz="2400">
                <a:latin typeface="Times New Roman" pitchFamily="18" charset="0"/>
              </a:rPr>
              <a:t> </a:t>
            </a:r>
            <a:r>
              <a:rPr lang="en-GB" sz="2400"/>
              <a:t>Cannabis tycks accelerera den interna klockan i</a:t>
            </a:r>
          </a:p>
          <a:p>
            <a:pPr>
              <a:buFont typeface="Wingdings" pitchFamily="2" charset="2"/>
              <a:buNone/>
            </a:pPr>
            <a:r>
              <a:rPr lang="en-GB" sz="2400"/>
              <a:t>  förhållande till den verkliga klocktiden. </a:t>
            </a:r>
            <a:endParaRPr lang="sv-SE" sz="2400" b="1"/>
          </a:p>
        </p:txBody>
      </p:sp>
      <p:sp>
        <p:nvSpPr>
          <p:cNvPr id="1060872" name="Text Box 8"/>
          <p:cNvSpPr txBox="1">
            <a:spLocks noChangeArrowheads="1"/>
          </p:cNvSpPr>
          <p:nvPr/>
        </p:nvSpPr>
        <p:spPr bwMode="auto">
          <a:xfrm>
            <a:off x="0" y="3860800"/>
            <a:ext cx="7462838" cy="822325"/>
          </a:xfrm>
          <a:prstGeom prst="rect">
            <a:avLst/>
          </a:prstGeom>
          <a:noFill/>
          <a:ln w="12700" cap="rnd">
            <a:noFill/>
            <a:miter lim="800000"/>
            <a:headEnd type="none" w="sm" len="sm"/>
            <a:tailEnd type="none" w="med" len="lg"/>
          </a:ln>
        </p:spPr>
        <p:txBody>
          <a:bodyPr wrap="none">
            <a:spAutoFit/>
          </a:bodyPr>
          <a:lstStyle/>
          <a:p>
            <a:pPr>
              <a:buFont typeface="Wingdings" pitchFamily="2" charset="2"/>
              <a:buChar char="§"/>
            </a:pPr>
            <a:r>
              <a:rPr lang="en-GB" sz="2400" dirty="0"/>
              <a:t> </a:t>
            </a:r>
            <a:r>
              <a:rPr lang="en-GB" sz="2400" dirty="0" err="1"/>
              <a:t>Förmågan</a:t>
            </a:r>
            <a:r>
              <a:rPr lang="en-GB" sz="2400" dirty="0"/>
              <a:t> </a:t>
            </a:r>
            <a:r>
              <a:rPr lang="en-GB" sz="2400" dirty="0" err="1"/>
              <a:t>att</a:t>
            </a:r>
            <a:r>
              <a:rPr lang="en-GB" sz="2400" dirty="0"/>
              <a:t> </a:t>
            </a:r>
            <a:r>
              <a:rPr lang="en-GB" sz="2400" dirty="0" err="1"/>
              <a:t>återberätta</a:t>
            </a:r>
            <a:r>
              <a:rPr lang="en-GB" sz="2400" dirty="0"/>
              <a:t> en </a:t>
            </a:r>
            <a:r>
              <a:rPr lang="en-GB" sz="2400" dirty="0" err="1"/>
              <a:t>kort</a:t>
            </a:r>
            <a:r>
              <a:rPr lang="en-GB" sz="2400" dirty="0"/>
              <a:t> </a:t>
            </a:r>
            <a:r>
              <a:rPr lang="en-GB" sz="2400" dirty="0" err="1"/>
              <a:t>historia</a:t>
            </a:r>
            <a:r>
              <a:rPr lang="en-GB" sz="2400" dirty="0"/>
              <a:t> </a:t>
            </a:r>
            <a:r>
              <a:rPr lang="en-GB" sz="2400" dirty="0" err="1"/>
              <a:t>försämras</a:t>
            </a:r>
            <a:r>
              <a:rPr lang="en-GB" sz="2400" dirty="0"/>
              <a:t> </a:t>
            </a:r>
          </a:p>
          <a:p>
            <a:pPr>
              <a:buFont typeface="Wingdings" pitchFamily="2" charset="2"/>
              <a:buNone/>
            </a:pPr>
            <a:r>
              <a:rPr lang="en-GB" sz="2400" dirty="0"/>
              <a:t>   </a:t>
            </a:r>
            <a:r>
              <a:rPr lang="en-GB" sz="2400" dirty="0" err="1"/>
              <a:t>och</a:t>
            </a:r>
            <a:r>
              <a:rPr lang="en-GB" sz="2400" dirty="0"/>
              <a:t> </a:t>
            </a:r>
            <a:r>
              <a:rPr lang="en-GB" sz="2400" dirty="0" err="1"/>
              <a:t>uppblandas</a:t>
            </a:r>
            <a:r>
              <a:rPr lang="en-GB" sz="2400" dirty="0"/>
              <a:t> med </a:t>
            </a:r>
            <a:r>
              <a:rPr lang="en-GB" sz="2400" dirty="0" err="1"/>
              <a:t>nytt</a:t>
            </a:r>
            <a:r>
              <a:rPr lang="en-GB" sz="2400" dirty="0"/>
              <a:t> material</a:t>
            </a:r>
          </a:p>
        </p:txBody>
      </p:sp>
      <p:sp>
        <p:nvSpPr>
          <p:cNvPr id="1060873" name="Text Box 9"/>
          <p:cNvSpPr txBox="1">
            <a:spLocks noChangeArrowheads="1"/>
          </p:cNvSpPr>
          <p:nvPr/>
        </p:nvSpPr>
        <p:spPr bwMode="auto">
          <a:xfrm>
            <a:off x="34925" y="6035675"/>
            <a:ext cx="8382000" cy="822325"/>
          </a:xfrm>
          <a:prstGeom prst="rect">
            <a:avLst/>
          </a:prstGeom>
          <a:noFill/>
          <a:ln w="12700" cap="rnd">
            <a:noFill/>
            <a:miter lim="800000"/>
            <a:headEnd type="none" w="sm" len="sm"/>
            <a:tailEnd type="none" w="med" len="lg"/>
          </a:ln>
        </p:spPr>
        <p:txBody>
          <a:bodyPr>
            <a:spAutoFit/>
          </a:bodyPr>
          <a:lstStyle/>
          <a:p>
            <a:pPr>
              <a:buFont typeface="Wingdings" pitchFamily="2" charset="2"/>
              <a:buChar char="§"/>
            </a:pPr>
            <a:r>
              <a:rPr lang="en-GB" sz="2400" dirty="0"/>
              <a:t> Den </a:t>
            </a:r>
            <a:r>
              <a:rPr lang="en-GB" sz="2400" dirty="0" err="1"/>
              <a:t>verbala</a:t>
            </a:r>
            <a:r>
              <a:rPr lang="en-GB" sz="2400" dirty="0"/>
              <a:t> </a:t>
            </a:r>
            <a:r>
              <a:rPr lang="en-GB" sz="2400" dirty="0" err="1"/>
              <a:t>sociala</a:t>
            </a:r>
            <a:r>
              <a:rPr lang="en-GB" sz="2400" dirty="0"/>
              <a:t> </a:t>
            </a:r>
            <a:r>
              <a:rPr lang="en-GB" sz="2400" dirty="0" err="1"/>
              <a:t>interaktion</a:t>
            </a:r>
            <a:r>
              <a:rPr lang="en-GB" sz="2400" dirty="0"/>
              <a:t> </a:t>
            </a:r>
            <a:r>
              <a:rPr lang="en-GB" sz="2400" dirty="0" err="1"/>
              <a:t>försämras</a:t>
            </a:r>
            <a:r>
              <a:rPr lang="en-GB" sz="2400" dirty="0"/>
              <a:t> under cannabis </a:t>
            </a:r>
          </a:p>
          <a:p>
            <a:pPr>
              <a:buFont typeface="Wingdings" pitchFamily="2" charset="2"/>
              <a:buNone/>
            </a:pPr>
            <a:r>
              <a:rPr lang="en-GB" sz="2400" dirty="0"/>
              <a:t>  </a:t>
            </a:r>
            <a:r>
              <a:rPr lang="en-GB" sz="2400" dirty="0" err="1"/>
              <a:t>ruset</a:t>
            </a:r>
            <a:r>
              <a:rPr lang="en-GB" sz="2400" dirty="0"/>
              <a:t>.</a:t>
            </a:r>
            <a:endParaRPr lang="sv-SE" sz="2400" b="1" dirty="0"/>
          </a:p>
        </p:txBody>
      </p:sp>
    </p:spTree>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0871">
                                            <p:txEl>
                                              <p:pRg st="0" end="0"/>
                                            </p:txEl>
                                          </p:spTgt>
                                        </p:tgtEl>
                                        <p:attrNameLst>
                                          <p:attrName>style.visibility</p:attrName>
                                        </p:attrNameLst>
                                      </p:cBhvr>
                                      <p:to>
                                        <p:strVal val="visible"/>
                                      </p:to>
                                    </p:set>
                                    <p:animEffect transition="in" filter="blinds(horizontal)">
                                      <p:cBhvr>
                                        <p:cTn id="7" dur="500"/>
                                        <p:tgtEl>
                                          <p:spTgt spid="10608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60871">
                                            <p:txEl>
                                              <p:pRg st="1" end="1"/>
                                            </p:txEl>
                                          </p:spTgt>
                                        </p:tgtEl>
                                        <p:attrNameLst>
                                          <p:attrName>style.visibility</p:attrName>
                                        </p:attrNameLst>
                                      </p:cBhvr>
                                      <p:to>
                                        <p:strVal val="visible"/>
                                      </p:to>
                                    </p:set>
                                    <p:animEffect transition="in" filter="blinds(horizontal)">
                                      <p:cBhvr>
                                        <p:cTn id="12" dur="500"/>
                                        <p:tgtEl>
                                          <p:spTgt spid="10608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60869"/>
                                        </p:tgtEl>
                                        <p:attrNameLst>
                                          <p:attrName>style.visibility</p:attrName>
                                        </p:attrNameLst>
                                      </p:cBhvr>
                                      <p:to>
                                        <p:strVal val="visible"/>
                                      </p:to>
                                    </p:set>
                                    <p:animEffect transition="in" filter="blinds(horizontal)">
                                      <p:cBhvr>
                                        <p:cTn id="17" dur="500"/>
                                        <p:tgtEl>
                                          <p:spTgt spid="106086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60868"/>
                                        </p:tgtEl>
                                        <p:attrNameLst>
                                          <p:attrName>style.visibility</p:attrName>
                                        </p:attrNameLst>
                                      </p:cBhvr>
                                      <p:to>
                                        <p:strVal val="visible"/>
                                      </p:to>
                                    </p:set>
                                    <p:animEffect transition="in" filter="blinds(horizontal)">
                                      <p:cBhvr>
                                        <p:cTn id="22" dur="500"/>
                                        <p:tgtEl>
                                          <p:spTgt spid="106086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60872"/>
                                        </p:tgtEl>
                                        <p:attrNameLst>
                                          <p:attrName>style.visibility</p:attrName>
                                        </p:attrNameLst>
                                      </p:cBhvr>
                                      <p:to>
                                        <p:strVal val="visible"/>
                                      </p:to>
                                    </p:set>
                                    <p:animEffect transition="in" filter="blinds(horizontal)">
                                      <p:cBhvr>
                                        <p:cTn id="27" dur="500"/>
                                        <p:tgtEl>
                                          <p:spTgt spid="106087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60870"/>
                                        </p:tgtEl>
                                        <p:attrNameLst>
                                          <p:attrName>style.visibility</p:attrName>
                                        </p:attrNameLst>
                                      </p:cBhvr>
                                      <p:to>
                                        <p:strVal val="visible"/>
                                      </p:to>
                                    </p:set>
                                    <p:animEffect transition="in" filter="blinds(horizontal)">
                                      <p:cBhvr>
                                        <p:cTn id="32" dur="500"/>
                                        <p:tgtEl>
                                          <p:spTgt spid="106087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60873"/>
                                        </p:tgtEl>
                                        <p:attrNameLst>
                                          <p:attrName>style.visibility</p:attrName>
                                        </p:attrNameLst>
                                      </p:cBhvr>
                                      <p:to>
                                        <p:strVal val="visible"/>
                                      </p:to>
                                    </p:set>
                                    <p:animEffect transition="in" filter="blinds(horizontal)">
                                      <p:cBhvr>
                                        <p:cTn id="37" dur="500"/>
                                        <p:tgtEl>
                                          <p:spTgt spid="1060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0871" grpId="0" build="p"/>
      <p:bldP spid="1060868" grpId="0"/>
      <p:bldP spid="1060869" grpId="0"/>
      <p:bldP spid="1060870" grpId="0"/>
      <p:bldP spid="1060872" grpId="0"/>
      <p:bldP spid="106087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0" y="274638"/>
            <a:ext cx="8229600" cy="1143000"/>
          </a:xfrm>
        </p:spPr>
        <p:txBody>
          <a:bodyPr/>
          <a:lstStyle/>
          <a:p>
            <a:pPr eaLnBrk="1" hangingPunct="1">
              <a:defRPr/>
            </a:pPr>
            <a:r>
              <a:rPr lang="en-US" b="1" smtClean="0">
                <a:solidFill>
                  <a:srgbClr val="FF9900"/>
                </a:solidFill>
              </a:rPr>
              <a:t>Endocannabinoidsystemet</a:t>
            </a:r>
          </a:p>
        </p:txBody>
      </p:sp>
      <p:sp>
        <p:nvSpPr>
          <p:cNvPr id="1068035" name="Text Box 3"/>
          <p:cNvSpPr txBox="1">
            <a:spLocks noChangeArrowheads="1"/>
          </p:cNvSpPr>
          <p:nvPr/>
        </p:nvSpPr>
        <p:spPr bwMode="auto">
          <a:xfrm>
            <a:off x="1331913" y="1843088"/>
            <a:ext cx="2171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sz="2400">
                <a:latin typeface="Arial" pitchFamily="34" charset="0"/>
              </a:rPr>
              <a:t>Cannabinoider</a:t>
            </a:r>
          </a:p>
        </p:txBody>
      </p:sp>
      <p:sp>
        <p:nvSpPr>
          <p:cNvPr id="1068036" name="Text Box 4"/>
          <p:cNvSpPr txBox="1">
            <a:spLocks noChangeArrowheads="1"/>
          </p:cNvSpPr>
          <p:nvPr/>
        </p:nvSpPr>
        <p:spPr bwMode="auto">
          <a:xfrm>
            <a:off x="3924300" y="1916113"/>
            <a:ext cx="31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atin typeface="Arial" pitchFamily="34" charset="0"/>
              </a:rPr>
              <a:t>=</a:t>
            </a:r>
          </a:p>
        </p:txBody>
      </p:sp>
      <p:sp>
        <p:nvSpPr>
          <p:cNvPr id="1068037" name="Text Box 5"/>
          <p:cNvSpPr txBox="1">
            <a:spLocks noChangeArrowheads="1"/>
          </p:cNvSpPr>
          <p:nvPr/>
        </p:nvSpPr>
        <p:spPr bwMode="auto">
          <a:xfrm>
            <a:off x="4724400" y="1828800"/>
            <a:ext cx="2816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sz="2400">
                <a:latin typeface="Arial" pitchFamily="34" charset="0"/>
              </a:rPr>
              <a:t>Endocannabinoider</a:t>
            </a:r>
          </a:p>
        </p:txBody>
      </p:sp>
      <p:sp>
        <p:nvSpPr>
          <p:cNvPr id="1068038" name="Text Box 6"/>
          <p:cNvSpPr txBox="1">
            <a:spLocks noChangeArrowheads="1"/>
          </p:cNvSpPr>
          <p:nvPr/>
        </p:nvSpPr>
        <p:spPr bwMode="auto">
          <a:xfrm>
            <a:off x="2895600" y="3432175"/>
            <a:ext cx="3983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sz="2400">
                <a:latin typeface="Arial" pitchFamily="34" charset="0"/>
              </a:rPr>
              <a:t>Ständigt nya överraskningar</a:t>
            </a:r>
          </a:p>
        </p:txBody>
      </p:sp>
      <p:sp>
        <p:nvSpPr>
          <p:cNvPr id="1068039" name="Text Box 7"/>
          <p:cNvSpPr txBox="1">
            <a:spLocks noChangeArrowheads="1"/>
          </p:cNvSpPr>
          <p:nvPr/>
        </p:nvSpPr>
        <p:spPr bwMode="auto">
          <a:xfrm>
            <a:off x="304800" y="2667000"/>
            <a:ext cx="7815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sz="2400">
                <a:latin typeface="Arial" pitchFamily="34" charset="0"/>
              </a:rPr>
              <a:t>Cannabisreceptorerna (CB1 och CB2) aktiveras av båda</a:t>
            </a:r>
          </a:p>
        </p:txBody>
      </p:sp>
      <p:sp>
        <p:nvSpPr>
          <p:cNvPr id="50184" name="Text Box 8"/>
          <p:cNvSpPr txBox="1">
            <a:spLocks noChangeArrowheads="1"/>
          </p:cNvSpPr>
          <p:nvPr/>
        </p:nvSpPr>
        <p:spPr bwMode="auto">
          <a:xfrm>
            <a:off x="592138" y="6040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en-US">
              <a:latin typeface="Arial" pitchFamily="34" charset="0"/>
            </a:endParaRPr>
          </a:p>
        </p:txBody>
      </p:sp>
    </p:spTree>
    <p:extLst>
      <p:ext uri="{BB962C8B-B14F-4D97-AF65-F5344CB8AC3E}">
        <p14:creationId xmlns:p14="http://schemas.microsoft.com/office/powerpoint/2010/main" val="14416127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8035"/>
                                        </p:tgtEl>
                                        <p:attrNameLst>
                                          <p:attrName>style.visibility</p:attrName>
                                        </p:attrNameLst>
                                      </p:cBhvr>
                                      <p:to>
                                        <p:strVal val="visible"/>
                                      </p:to>
                                    </p:set>
                                    <p:animEffect transition="in" filter="blinds(horizontal)">
                                      <p:cBhvr>
                                        <p:cTn id="7" dur="500"/>
                                        <p:tgtEl>
                                          <p:spTgt spid="106803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68036"/>
                                        </p:tgtEl>
                                        <p:attrNameLst>
                                          <p:attrName>style.visibility</p:attrName>
                                        </p:attrNameLst>
                                      </p:cBhvr>
                                      <p:to>
                                        <p:strVal val="visible"/>
                                      </p:to>
                                    </p:set>
                                    <p:animEffect transition="in" filter="blinds(horizontal)">
                                      <p:cBhvr>
                                        <p:cTn id="10" dur="500"/>
                                        <p:tgtEl>
                                          <p:spTgt spid="106803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68037"/>
                                        </p:tgtEl>
                                        <p:attrNameLst>
                                          <p:attrName>style.visibility</p:attrName>
                                        </p:attrNameLst>
                                      </p:cBhvr>
                                      <p:to>
                                        <p:strVal val="visible"/>
                                      </p:to>
                                    </p:set>
                                    <p:animEffect transition="in" filter="blinds(horizontal)">
                                      <p:cBhvr>
                                        <p:cTn id="13" dur="500"/>
                                        <p:tgtEl>
                                          <p:spTgt spid="106803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068039"/>
                                        </p:tgtEl>
                                        <p:attrNameLst>
                                          <p:attrName>style.visibility</p:attrName>
                                        </p:attrNameLst>
                                      </p:cBhvr>
                                      <p:to>
                                        <p:strVal val="visible"/>
                                      </p:to>
                                    </p:set>
                                    <p:animEffect transition="in" filter="diamond(in)">
                                      <p:cBhvr>
                                        <p:cTn id="18" dur="2000"/>
                                        <p:tgtEl>
                                          <p:spTgt spid="1068039"/>
                                        </p:tgtEl>
                                      </p:cBhvr>
                                    </p:animEffect>
                                  </p:childTnLst>
                                </p:cTn>
                              </p:par>
                            </p:childTnLst>
                          </p:cTn>
                        </p:par>
                        <p:par>
                          <p:cTn id="19" fill="hold" nodeType="afterGroup">
                            <p:stCondLst>
                              <p:cond delay="2000"/>
                            </p:stCondLst>
                            <p:childTnLst>
                              <p:par>
                                <p:cTn id="20" presetID="3" presetClass="entr" presetSubtype="10" fill="hold" grpId="0" nodeType="afterEffect">
                                  <p:stCondLst>
                                    <p:cond delay="0"/>
                                  </p:stCondLst>
                                  <p:childTnLst>
                                    <p:set>
                                      <p:cBhvr>
                                        <p:cTn id="21" dur="1" fill="hold">
                                          <p:stCondLst>
                                            <p:cond delay="0"/>
                                          </p:stCondLst>
                                        </p:cTn>
                                        <p:tgtEl>
                                          <p:spTgt spid="1068038"/>
                                        </p:tgtEl>
                                        <p:attrNameLst>
                                          <p:attrName>style.visibility</p:attrName>
                                        </p:attrNameLst>
                                      </p:cBhvr>
                                      <p:to>
                                        <p:strVal val="visible"/>
                                      </p:to>
                                    </p:set>
                                    <p:animEffect transition="in" filter="blinds(horizontal)">
                                      <p:cBhvr>
                                        <p:cTn id="22" dur="500"/>
                                        <p:tgtEl>
                                          <p:spTgt spid="1068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8035" grpId="0"/>
      <p:bldP spid="1068036" grpId="0"/>
      <p:bldP spid="1068037" grpId="0"/>
      <p:bldP spid="1068038" grpId="0"/>
      <p:bldP spid="1068039"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381000" y="155575"/>
            <a:ext cx="5394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sz="2400">
                <a:solidFill>
                  <a:srgbClr val="FF9900"/>
                </a:solidFill>
                <a:latin typeface="Arial" pitchFamily="34" charset="0"/>
              </a:rPr>
              <a:t>Endocannabinoiderna är involverade i:</a:t>
            </a:r>
            <a:endParaRPr lang="sv-SE" sz="2400">
              <a:latin typeface="Arial" pitchFamily="34" charset="0"/>
            </a:endParaRPr>
          </a:p>
        </p:txBody>
      </p:sp>
      <p:sp>
        <p:nvSpPr>
          <p:cNvPr id="51203" name="Text Box 3"/>
          <p:cNvSpPr txBox="1">
            <a:spLocks noChangeArrowheads="1"/>
          </p:cNvSpPr>
          <p:nvPr/>
        </p:nvSpPr>
        <p:spPr bwMode="auto">
          <a:xfrm>
            <a:off x="2470150" y="679450"/>
            <a:ext cx="614045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50000"/>
              </a:lnSpc>
              <a:buFontTx/>
              <a:buChar char="•"/>
            </a:pPr>
            <a:r>
              <a:rPr lang="sv-SE">
                <a:latin typeface="Arial" pitchFamily="34" charset="0"/>
              </a:rPr>
              <a:t> </a:t>
            </a:r>
            <a:r>
              <a:rPr lang="sv-SE" sz="2400">
                <a:latin typeface="Arial" pitchFamily="34" charset="0"/>
              </a:rPr>
              <a:t>motoriskt beteende</a:t>
            </a:r>
          </a:p>
          <a:p>
            <a:pPr eaLnBrk="1" hangingPunct="1">
              <a:lnSpc>
                <a:spcPct val="150000"/>
              </a:lnSpc>
              <a:buFontTx/>
              <a:buChar char="•"/>
            </a:pPr>
            <a:r>
              <a:rPr lang="sv-SE" sz="2400">
                <a:latin typeface="Arial" pitchFamily="34" charset="0"/>
              </a:rPr>
              <a:t> </a:t>
            </a:r>
            <a:r>
              <a:rPr lang="sv-SE" sz="2400">
                <a:solidFill>
                  <a:schemeClr val="folHlink"/>
                </a:solidFill>
                <a:latin typeface="Arial" pitchFamily="34" charset="0"/>
              </a:rPr>
              <a:t>kognitiva funktioner</a:t>
            </a:r>
          </a:p>
          <a:p>
            <a:pPr eaLnBrk="1" hangingPunct="1">
              <a:lnSpc>
                <a:spcPct val="150000"/>
              </a:lnSpc>
              <a:buFontTx/>
              <a:buChar char="•"/>
            </a:pPr>
            <a:r>
              <a:rPr lang="sv-SE" sz="2400">
                <a:latin typeface="Arial" pitchFamily="34" charset="0"/>
              </a:rPr>
              <a:t> smärtupplevelse</a:t>
            </a:r>
          </a:p>
          <a:p>
            <a:pPr eaLnBrk="1" hangingPunct="1">
              <a:lnSpc>
                <a:spcPct val="150000"/>
              </a:lnSpc>
              <a:buFontTx/>
              <a:buChar char="•"/>
            </a:pPr>
            <a:r>
              <a:rPr lang="sv-SE" sz="2400">
                <a:latin typeface="Arial" pitchFamily="34" charset="0"/>
              </a:rPr>
              <a:t> aptit och mat intag</a:t>
            </a:r>
          </a:p>
          <a:p>
            <a:pPr eaLnBrk="1" hangingPunct="1">
              <a:lnSpc>
                <a:spcPct val="150000"/>
              </a:lnSpc>
              <a:buFontTx/>
              <a:buChar char="•"/>
            </a:pPr>
            <a:r>
              <a:rPr lang="sv-SE" sz="2400">
                <a:latin typeface="Arial" pitchFamily="34" charset="0"/>
              </a:rPr>
              <a:t> drog- och alkoholberoende</a:t>
            </a:r>
          </a:p>
          <a:p>
            <a:pPr eaLnBrk="1" hangingPunct="1">
              <a:lnSpc>
                <a:spcPct val="150000"/>
              </a:lnSpc>
              <a:buFontTx/>
              <a:buChar char="•"/>
            </a:pPr>
            <a:r>
              <a:rPr lang="sv-SE" sz="2400">
                <a:latin typeface="Arial" pitchFamily="34" charset="0"/>
              </a:rPr>
              <a:t> hormonutsöndring</a:t>
            </a:r>
          </a:p>
          <a:p>
            <a:pPr eaLnBrk="1" hangingPunct="1">
              <a:lnSpc>
                <a:spcPct val="150000"/>
              </a:lnSpc>
              <a:buFontTx/>
              <a:buChar char="•"/>
            </a:pPr>
            <a:r>
              <a:rPr lang="sv-SE" sz="2400">
                <a:latin typeface="Arial" pitchFamily="34" charset="0"/>
              </a:rPr>
              <a:t> reproduktion</a:t>
            </a:r>
          </a:p>
          <a:p>
            <a:pPr eaLnBrk="1" hangingPunct="1">
              <a:lnSpc>
                <a:spcPct val="150000"/>
              </a:lnSpc>
              <a:buFontTx/>
              <a:buChar char="•"/>
            </a:pPr>
            <a:r>
              <a:rPr lang="sv-SE" sz="2400">
                <a:latin typeface="Arial" pitchFamily="34" charset="0"/>
              </a:rPr>
              <a:t> Immunrespons</a:t>
            </a:r>
          </a:p>
          <a:p>
            <a:pPr eaLnBrk="1" hangingPunct="1">
              <a:lnSpc>
                <a:spcPct val="150000"/>
              </a:lnSpc>
              <a:buFontTx/>
              <a:buChar char="•"/>
            </a:pPr>
            <a:r>
              <a:rPr lang="sv-SE" sz="2400">
                <a:latin typeface="Arial" pitchFamily="34" charset="0"/>
              </a:rPr>
              <a:t> gatrointestinal och cardiovascular funktion.</a:t>
            </a:r>
          </a:p>
          <a:p>
            <a:pPr eaLnBrk="1" hangingPunct="1">
              <a:lnSpc>
                <a:spcPct val="150000"/>
              </a:lnSpc>
              <a:buFontTx/>
              <a:buChar char="•"/>
            </a:pPr>
            <a:endParaRPr lang="sv-SE" sz="2400">
              <a:latin typeface="Arial" pitchFamily="34" charset="0"/>
            </a:endParaRPr>
          </a:p>
        </p:txBody>
      </p:sp>
    </p:spTree>
    <p:extLst>
      <p:ext uri="{BB962C8B-B14F-4D97-AF65-F5344CB8AC3E}">
        <p14:creationId xmlns:p14="http://schemas.microsoft.com/office/powerpoint/2010/main" val="2871024401"/>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defRPr/>
            </a:pPr>
            <a:r>
              <a:rPr lang="sv-SE" dirty="0" err="1" smtClean="0"/>
              <a:t>Endocannabinoiderna</a:t>
            </a:r>
            <a:endParaRPr lang="sv-SE" dirty="0"/>
          </a:p>
        </p:txBody>
      </p:sp>
      <p:sp>
        <p:nvSpPr>
          <p:cNvPr id="3" name="Platshållare för innehåll 2"/>
          <p:cNvSpPr>
            <a:spLocks noGrp="1"/>
          </p:cNvSpPr>
          <p:nvPr>
            <p:ph idx="1"/>
          </p:nvPr>
        </p:nvSpPr>
        <p:spPr/>
        <p:txBody>
          <a:bodyPr>
            <a:normAutofit fontScale="92500" lnSpcReduction="20000"/>
          </a:bodyPr>
          <a:lstStyle/>
          <a:p>
            <a:pPr marL="0" indent="0">
              <a:buNone/>
              <a:defRPr/>
            </a:pPr>
            <a:r>
              <a:rPr lang="sv-SE" sz="2400" dirty="0" smtClean="0">
                <a:effectLst/>
                <a:latin typeface="Arial" panose="020B0604020202020204" pitchFamily="34" charset="0"/>
                <a:cs typeface="Arial" panose="020B0604020202020204" pitchFamily="34" charset="0"/>
              </a:rPr>
              <a:t> </a:t>
            </a:r>
          </a:p>
          <a:p>
            <a:pPr>
              <a:defRPr/>
            </a:pPr>
            <a:r>
              <a:rPr lang="sv-SE" sz="2400" dirty="0" smtClean="0">
                <a:effectLst/>
                <a:latin typeface="Arial" panose="020B0604020202020204" pitchFamily="34" charset="0"/>
                <a:cs typeface="Arial" panose="020B0604020202020204" pitchFamily="34" charset="0"/>
              </a:rPr>
              <a:t>Anandamid </a:t>
            </a:r>
          </a:p>
          <a:p>
            <a:pPr>
              <a:defRPr/>
            </a:pPr>
            <a:r>
              <a:rPr lang="sv-SE" sz="2400" dirty="0" smtClean="0">
                <a:effectLst/>
                <a:latin typeface="Arial" panose="020B0604020202020204" pitchFamily="34" charset="0"/>
                <a:cs typeface="Arial" panose="020B0604020202020204" pitchFamily="34" charset="0"/>
              </a:rPr>
              <a:t>2-AG</a:t>
            </a:r>
            <a:r>
              <a:rPr lang="sv-SE" sz="2400" b="1" dirty="0">
                <a:effectLst/>
                <a:latin typeface="Arial" panose="020B0604020202020204" pitchFamily="34" charset="0"/>
                <a:cs typeface="Arial" panose="020B0604020202020204" pitchFamily="34" charset="0"/>
              </a:rPr>
              <a:t> </a:t>
            </a:r>
            <a:endParaRPr lang="sv-SE" sz="2400" b="1" dirty="0" smtClean="0">
              <a:effectLst/>
              <a:latin typeface="Arial" panose="020B0604020202020204" pitchFamily="34" charset="0"/>
              <a:cs typeface="Arial" panose="020B0604020202020204" pitchFamily="34" charset="0"/>
            </a:endParaRPr>
          </a:p>
          <a:p>
            <a:pPr>
              <a:defRPr/>
            </a:pPr>
            <a:r>
              <a:rPr lang="sv-SE" sz="2400" dirty="0" smtClean="0">
                <a:effectLst/>
                <a:latin typeface="Arial" panose="020B0604020202020204" pitchFamily="34" charset="0"/>
                <a:cs typeface="Arial" panose="020B0604020202020204" pitchFamily="34" charset="0"/>
              </a:rPr>
              <a:t>2-AGE</a:t>
            </a:r>
            <a:r>
              <a:rPr lang="sv-SE" sz="2400" b="1" dirty="0">
                <a:effectLst/>
                <a:latin typeface="Arial" panose="020B0604020202020204" pitchFamily="34" charset="0"/>
                <a:cs typeface="Arial" panose="020B0604020202020204" pitchFamily="34" charset="0"/>
              </a:rPr>
              <a:t> </a:t>
            </a:r>
            <a:endParaRPr lang="sv-SE" sz="2400" b="1" dirty="0" smtClean="0">
              <a:effectLst/>
              <a:latin typeface="Arial" panose="020B0604020202020204" pitchFamily="34" charset="0"/>
              <a:cs typeface="Arial" panose="020B0604020202020204" pitchFamily="34" charset="0"/>
            </a:endParaRPr>
          </a:p>
          <a:p>
            <a:pPr>
              <a:defRPr/>
            </a:pPr>
            <a:r>
              <a:rPr lang="sv-SE" sz="2400" b="1" dirty="0" smtClean="0">
                <a:effectLst/>
                <a:latin typeface="Arial" panose="020B0604020202020204" pitchFamily="34" charset="0"/>
                <a:cs typeface="Arial" panose="020B0604020202020204" pitchFamily="34" charset="0"/>
              </a:rPr>
              <a:t>AEA</a:t>
            </a:r>
            <a:r>
              <a:rPr lang="sv-SE" sz="2400" b="1" dirty="0">
                <a:effectLst/>
                <a:latin typeface="Arial" panose="020B0604020202020204" pitchFamily="34" charset="0"/>
                <a:cs typeface="Arial" panose="020B0604020202020204" pitchFamily="34" charset="0"/>
              </a:rPr>
              <a:t> </a:t>
            </a:r>
            <a:endParaRPr lang="sv-SE" sz="2400" b="1" dirty="0" smtClean="0">
              <a:effectLst/>
              <a:latin typeface="Arial" panose="020B0604020202020204" pitchFamily="34" charset="0"/>
              <a:cs typeface="Arial" panose="020B0604020202020204" pitchFamily="34" charset="0"/>
            </a:endParaRPr>
          </a:p>
          <a:p>
            <a:pPr>
              <a:defRPr/>
            </a:pPr>
            <a:r>
              <a:rPr lang="sv-SE" sz="2400" dirty="0" smtClean="0">
                <a:effectLst/>
                <a:latin typeface="Arial" panose="020B0604020202020204" pitchFamily="34" charset="0"/>
                <a:cs typeface="Arial" panose="020B0604020202020204" pitchFamily="34" charset="0"/>
              </a:rPr>
              <a:t>NADA</a:t>
            </a:r>
            <a:r>
              <a:rPr lang="sv-SE" sz="2400" b="1" dirty="0">
                <a:effectLst/>
                <a:latin typeface="Arial" panose="020B0604020202020204" pitchFamily="34" charset="0"/>
                <a:cs typeface="Arial" panose="020B0604020202020204" pitchFamily="34" charset="0"/>
              </a:rPr>
              <a:t> </a:t>
            </a:r>
            <a:endParaRPr lang="sv-SE" sz="2400" b="1" dirty="0" smtClean="0">
              <a:effectLst/>
              <a:latin typeface="Arial" panose="020B0604020202020204" pitchFamily="34" charset="0"/>
              <a:cs typeface="Arial" panose="020B0604020202020204" pitchFamily="34" charset="0"/>
            </a:endParaRPr>
          </a:p>
          <a:p>
            <a:pPr>
              <a:defRPr/>
            </a:pPr>
            <a:r>
              <a:rPr lang="sv-SE" sz="2400" dirty="0" smtClean="0">
                <a:effectLst/>
                <a:latin typeface="Arial" panose="020B0604020202020204" pitchFamily="34" charset="0"/>
                <a:cs typeface="Arial" panose="020B0604020202020204" pitchFamily="34" charset="0"/>
              </a:rPr>
              <a:t>OAE</a:t>
            </a:r>
            <a:r>
              <a:rPr lang="sv-SE" sz="2400" b="1" dirty="0">
                <a:effectLst/>
                <a:latin typeface="Arial" panose="020B0604020202020204" pitchFamily="34" charset="0"/>
                <a:cs typeface="Arial" panose="020B0604020202020204" pitchFamily="34" charset="0"/>
              </a:rPr>
              <a:t> </a:t>
            </a:r>
            <a:endParaRPr lang="sv-SE" sz="2400" b="1" dirty="0" smtClean="0">
              <a:effectLst/>
              <a:latin typeface="Arial" panose="020B0604020202020204" pitchFamily="34" charset="0"/>
              <a:cs typeface="Arial" panose="020B0604020202020204" pitchFamily="34" charset="0"/>
            </a:endParaRPr>
          </a:p>
          <a:p>
            <a:pPr>
              <a:defRPr/>
            </a:pPr>
            <a:r>
              <a:rPr lang="sv-SE" sz="2400" dirty="0" err="1" smtClean="0">
                <a:effectLst/>
                <a:latin typeface="Arial" panose="020B0604020202020204" pitchFamily="34" charset="0"/>
                <a:cs typeface="Arial" panose="020B0604020202020204" pitchFamily="34" charset="0"/>
              </a:rPr>
              <a:t>Oleamid</a:t>
            </a:r>
            <a:r>
              <a:rPr lang="sv-SE" sz="2400" dirty="0" smtClean="0">
                <a:effectLst/>
                <a:latin typeface="Arial" panose="020B0604020202020204" pitchFamily="34" charset="0"/>
                <a:cs typeface="Arial" panose="020B0604020202020204" pitchFamily="34" charset="0"/>
              </a:rPr>
              <a:t> </a:t>
            </a:r>
            <a:r>
              <a:rPr lang="sv-SE" sz="2400" b="1" dirty="0">
                <a:effectLst/>
                <a:latin typeface="Arial" panose="020B0604020202020204" pitchFamily="34" charset="0"/>
                <a:cs typeface="Arial" panose="020B0604020202020204" pitchFamily="34" charset="0"/>
              </a:rPr>
              <a:t> </a:t>
            </a:r>
            <a:endParaRPr lang="sv-SE" sz="2400" b="1" dirty="0" smtClean="0">
              <a:effectLst/>
              <a:latin typeface="Arial" panose="020B0604020202020204" pitchFamily="34" charset="0"/>
              <a:cs typeface="Arial" panose="020B0604020202020204" pitchFamily="34" charset="0"/>
            </a:endParaRPr>
          </a:p>
          <a:p>
            <a:pPr>
              <a:defRPr/>
            </a:pPr>
            <a:r>
              <a:rPr lang="sv-SE" sz="2400" dirty="0" smtClean="0">
                <a:effectLst/>
                <a:latin typeface="Arial" panose="020B0604020202020204" pitchFamily="34" charset="0"/>
                <a:cs typeface="Arial" panose="020B0604020202020204" pitchFamily="34" charset="0"/>
              </a:rPr>
              <a:t>PEA </a:t>
            </a:r>
            <a:r>
              <a:rPr lang="sv-SE" sz="2400" b="1" dirty="0">
                <a:effectLst/>
                <a:latin typeface="Arial" panose="020B0604020202020204" pitchFamily="34" charset="0"/>
                <a:cs typeface="Arial" panose="020B0604020202020204" pitchFamily="34" charset="0"/>
              </a:rPr>
              <a:t> </a:t>
            </a:r>
            <a:endParaRPr lang="sv-SE" sz="2400" b="1" dirty="0" smtClean="0">
              <a:effectLst/>
              <a:latin typeface="Arial" panose="020B0604020202020204" pitchFamily="34" charset="0"/>
              <a:cs typeface="Arial" panose="020B0604020202020204" pitchFamily="34" charset="0"/>
            </a:endParaRPr>
          </a:p>
          <a:p>
            <a:pPr>
              <a:defRPr/>
            </a:pPr>
            <a:r>
              <a:rPr lang="sv-SE" sz="2400" dirty="0" smtClean="0">
                <a:effectLst/>
                <a:latin typeface="Arial" panose="020B0604020202020204" pitchFamily="34" charset="0"/>
                <a:cs typeface="Arial" panose="020B0604020202020204" pitchFamily="34" charset="0"/>
              </a:rPr>
              <a:t>RVD-</a:t>
            </a:r>
            <a:r>
              <a:rPr lang="sv-SE" sz="2400" dirty="0" err="1" smtClean="0">
                <a:effectLst/>
                <a:latin typeface="Arial" panose="020B0604020202020204" pitchFamily="34" charset="0"/>
                <a:cs typeface="Arial" panose="020B0604020202020204" pitchFamily="34" charset="0"/>
              </a:rPr>
              <a:t>Hp</a:t>
            </a:r>
            <a:r>
              <a:rPr lang="sv-SE" sz="2400" dirty="0" smtClean="0">
                <a:effectLst/>
                <a:latin typeface="Arial" panose="020B0604020202020204" pitchFamily="34" charset="0"/>
                <a:cs typeface="Arial" panose="020B0604020202020204" pitchFamily="34" charset="0"/>
              </a:rPr>
              <a:t>α </a:t>
            </a:r>
            <a:r>
              <a:rPr lang="sv-SE" sz="2400" b="1" dirty="0">
                <a:effectLst/>
                <a:latin typeface="Arial" panose="020B0604020202020204" pitchFamily="34" charset="0"/>
                <a:cs typeface="Arial" panose="020B0604020202020204" pitchFamily="34" charset="0"/>
              </a:rPr>
              <a:t> </a:t>
            </a:r>
            <a:endParaRPr lang="sv-SE" sz="2400" b="1" dirty="0" smtClean="0">
              <a:effectLst/>
              <a:latin typeface="Arial" panose="020B0604020202020204" pitchFamily="34" charset="0"/>
              <a:cs typeface="Arial" panose="020B0604020202020204" pitchFamily="34" charset="0"/>
            </a:endParaRPr>
          </a:p>
          <a:p>
            <a:pPr>
              <a:defRPr/>
            </a:pPr>
            <a:r>
              <a:rPr lang="sv-SE" sz="2400" dirty="0" err="1" smtClean="0">
                <a:effectLst/>
                <a:latin typeface="Arial" panose="020B0604020202020204" pitchFamily="34" charset="0"/>
                <a:cs typeface="Arial" panose="020B0604020202020204" pitchFamily="34" charset="0"/>
              </a:rPr>
              <a:t>Hp</a:t>
            </a:r>
            <a:endParaRPr lang="sv-SE" sz="2400" dirty="0" smtClean="0">
              <a:effectLst/>
              <a:latin typeface="Arial" panose="020B0604020202020204" pitchFamily="34" charset="0"/>
              <a:cs typeface="Arial" panose="020B0604020202020204" pitchFamily="34" charset="0"/>
            </a:endParaRPr>
          </a:p>
          <a:p>
            <a:pPr>
              <a:defRPr/>
            </a:pPr>
            <a:r>
              <a:rPr lang="sv-SE" dirty="0" smtClean="0"/>
              <a:t> </a:t>
            </a:r>
            <a:endParaRPr lang="sv-SE" dirty="0">
              <a:effectLst/>
            </a:endParaRPr>
          </a:p>
        </p:txBody>
      </p:sp>
    </p:spTree>
    <p:extLst>
      <p:ext uri="{BB962C8B-B14F-4D97-AF65-F5344CB8AC3E}">
        <p14:creationId xmlns:p14="http://schemas.microsoft.com/office/powerpoint/2010/main" val="153126584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2130" name="Text Box 2"/>
          <p:cNvSpPr txBox="1">
            <a:spLocks noChangeArrowheads="1"/>
          </p:cNvSpPr>
          <p:nvPr/>
        </p:nvSpPr>
        <p:spPr bwMode="auto">
          <a:xfrm>
            <a:off x="685800" y="1371600"/>
            <a:ext cx="52990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50000"/>
              </a:lnSpc>
              <a:buFontTx/>
              <a:buChar char="•"/>
            </a:pPr>
            <a:r>
              <a:rPr lang="en-GB" sz="2400">
                <a:solidFill>
                  <a:schemeClr val="bg2"/>
                </a:solidFill>
                <a:latin typeface="Times New Roman" pitchFamily="18" charset="0"/>
              </a:rPr>
              <a:t> </a:t>
            </a:r>
            <a:r>
              <a:rPr lang="sv-SE" sz="2400">
                <a:latin typeface="Arial" pitchFamily="34" charset="0"/>
              </a:rPr>
              <a:t>psykomotorisk kontroll, minne, sömn</a:t>
            </a:r>
          </a:p>
          <a:p>
            <a:pPr eaLnBrk="1" hangingPunct="1">
              <a:lnSpc>
                <a:spcPct val="150000"/>
              </a:lnSpc>
              <a:buFontTx/>
              <a:buChar char="•"/>
            </a:pPr>
            <a:r>
              <a:rPr lang="sv-SE" sz="2400">
                <a:latin typeface="Arial" pitchFamily="34" charset="0"/>
              </a:rPr>
              <a:t> subjektiv perception</a:t>
            </a:r>
          </a:p>
        </p:txBody>
      </p:sp>
      <p:sp>
        <p:nvSpPr>
          <p:cNvPr id="52227" name="Text Box 3"/>
          <p:cNvSpPr txBox="1">
            <a:spLocks noChangeArrowheads="1"/>
          </p:cNvSpPr>
          <p:nvPr/>
        </p:nvSpPr>
        <p:spPr bwMode="auto">
          <a:xfrm>
            <a:off x="533400" y="381000"/>
            <a:ext cx="6865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sz="2400" b="1">
                <a:solidFill>
                  <a:srgbClr val="FF9900"/>
                </a:solidFill>
                <a:latin typeface="Arial" pitchFamily="34" charset="0"/>
              </a:rPr>
              <a:t>Anandamid</a:t>
            </a:r>
            <a:r>
              <a:rPr lang="en-US" sz="2400">
                <a:solidFill>
                  <a:srgbClr val="FF9900"/>
                </a:solidFill>
                <a:latin typeface="Arial" pitchFamily="34" charset="0"/>
              </a:rPr>
              <a:t> (N-arachidonoyl ethanolamine) 1992</a:t>
            </a:r>
          </a:p>
        </p:txBody>
      </p:sp>
      <p:sp>
        <p:nvSpPr>
          <p:cNvPr id="1072132" name="Text Box 4"/>
          <p:cNvSpPr txBox="1">
            <a:spLocks noChangeArrowheads="1"/>
          </p:cNvSpPr>
          <p:nvPr/>
        </p:nvSpPr>
        <p:spPr bwMode="auto">
          <a:xfrm>
            <a:off x="762000" y="2743200"/>
            <a:ext cx="74358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buFontTx/>
              <a:buChar char="•"/>
            </a:pPr>
            <a:r>
              <a:rPr lang="en-GB" sz="2400">
                <a:latin typeface="Times New Roman" pitchFamily="18" charset="0"/>
              </a:rPr>
              <a:t> </a:t>
            </a:r>
            <a:r>
              <a:rPr lang="sv-SE" sz="2400">
                <a:latin typeface="Arial" pitchFamily="34" charset="0"/>
              </a:rPr>
              <a:t>tomhets känslor efter cannabismissbruk kan bero på</a:t>
            </a:r>
          </a:p>
          <a:p>
            <a:pPr eaLnBrk="1" hangingPunct="1"/>
            <a:r>
              <a:rPr lang="sv-SE" sz="2400">
                <a:latin typeface="Arial" pitchFamily="34" charset="0"/>
              </a:rPr>
              <a:t>   låg Anandamid produktion.</a:t>
            </a:r>
          </a:p>
        </p:txBody>
      </p:sp>
    </p:spTree>
    <p:extLst>
      <p:ext uri="{BB962C8B-B14F-4D97-AF65-F5344CB8AC3E}">
        <p14:creationId xmlns:p14="http://schemas.microsoft.com/office/powerpoint/2010/main" val="19049513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1072130"/>
                                        </p:tgtEl>
                                        <p:attrNameLst>
                                          <p:attrName>style.visibility</p:attrName>
                                        </p:attrNameLst>
                                      </p:cBhvr>
                                      <p:to>
                                        <p:strVal val="visible"/>
                                      </p:to>
                                    </p:set>
                                    <p:anim calcmode="lin" valueType="num">
                                      <p:cBhvr additive="base">
                                        <p:cTn id="7" dur="500" fill="hold"/>
                                        <p:tgtEl>
                                          <p:spTgt spid="1072130"/>
                                        </p:tgtEl>
                                        <p:attrNameLst>
                                          <p:attrName>ppt_x</p:attrName>
                                        </p:attrNameLst>
                                      </p:cBhvr>
                                      <p:tavLst>
                                        <p:tav tm="0">
                                          <p:val>
                                            <p:strVal val="0-#ppt_w/2"/>
                                          </p:val>
                                        </p:tav>
                                        <p:tav tm="100000">
                                          <p:val>
                                            <p:strVal val="#ppt_x"/>
                                          </p:val>
                                        </p:tav>
                                      </p:tavLst>
                                    </p:anim>
                                    <p:anim calcmode="lin" valueType="num">
                                      <p:cBhvr additive="base">
                                        <p:cTn id="8" dur="500" fill="hold"/>
                                        <p:tgtEl>
                                          <p:spTgt spid="107213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15" presetClass="entr" presetSubtype="0" fill="hold" grpId="0" nodeType="afterEffect">
                                  <p:stCondLst>
                                    <p:cond delay="2000"/>
                                  </p:stCondLst>
                                  <p:childTnLst>
                                    <p:set>
                                      <p:cBhvr>
                                        <p:cTn id="11" dur="1" fill="hold">
                                          <p:stCondLst>
                                            <p:cond delay="0"/>
                                          </p:stCondLst>
                                        </p:cTn>
                                        <p:tgtEl>
                                          <p:spTgt spid="1072132"/>
                                        </p:tgtEl>
                                        <p:attrNameLst>
                                          <p:attrName>style.visibility</p:attrName>
                                        </p:attrNameLst>
                                      </p:cBhvr>
                                      <p:to>
                                        <p:strVal val="visible"/>
                                      </p:to>
                                    </p:set>
                                    <p:anim calcmode="lin" valueType="num">
                                      <p:cBhvr>
                                        <p:cTn id="12" dur="1000" fill="hold"/>
                                        <p:tgtEl>
                                          <p:spTgt spid="1072132"/>
                                        </p:tgtEl>
                                        <p:attrNameLst>
                                          <p:attrName>ppt_w</p:attrName>
                                        </p:attrNameLst>
                                      </p:cBhvr>
                                      <p:tavLst>
                                        <p:tav tm="0">
                                          <p:val>
                                            <p:fltVal val="0"/>
                                          </p:val>
                                        </p:tav>
                                        <p:tav tm="100000">
                                          <p:val>
                                            <p:strVal val="#ppt_w"/>
                                          </p:val>
                                        </p:tav>
                                      </p:tavLst>
                                    </p:anim>
                                    <p:anim calcmode="lin" valueType="num">
                                      <p:cBhvr>
                                        <p:cTn id="13" dur="1000" fill="hold"/>
                                        <p:tgtEl>
                                          <p:spTgt spid="1072132"/>
                                        </p:tgtEl>
                                        <p:attrNameLst>
                                          <p:attrName>ppt_h</p:attrName>
                                        </p:attrNameLst>
                                      </p:cBhvr>
                                      <p:tavLst>
                                        <p:tav tm="0">
                                          <p:val>
                                            <p:fltVal val="0"/>
                                          </p:val>
                                        </p:tav>
                                        <p:tav tm="100000">
                                          <p:val>
                                            <p:strVal val="#ppt_h"/>
                                          </p:val>
                                        </p:tav>
                                      </p:tavLst>
                                    </p:anim>
                                    <p:anim calcmode="lin" valueType="num">
                                      <p:cBhvr>
                                        <p:cTn id="14" dur="1000" fill="hold"/>
                                        <p:tgtEl>
                                          <p:spTgt spid="107213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07213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2130" grpId="0" autoUpdateAnimBg="0"/>
      <p:bldP spid="1072132"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txBox="1">
            <a:spLocks/>
          </p:cNvSpPr>
          <p:nvPr/>
        </p:nvSpPr>
        <p:spPr>
          <a:xfrm>
            <a:off x="457200" y="3860800"/>
            <a:ext cx="8229600" cy="1371600"/>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defRPr/>
            </a:pPr>
            <a:r>
              <a:rPr lang="en-US" sz="2000" b="1" kern="0" dirty="0" err="1" smtClean="0">
                <a:effectLst/>
              </a:rPr>
              <a:t>Endocannabinoidernas</a:t>
            </a:r>
            <a:r>
              <a:rPr lang="en-US" sz="2000" b="1" kern="0" dirty="0" smtClean="0">
                <a:effectLst/>
              </a:rPr>
              <a:t> </a:t>
            </a:r>
            <a:r>
              <a:rPr lang="en-US" sz="2000" b="1" kern="0" dirty="0" err="1" smtClean="0">
                <a:effectLst/>
              </a:rPr>
              <a:t>inblandning</a:t>
            </a:r>
            <a:r>
              <a:rPr lang="en-US" sz="2000" b="1" kern="0" dirty="0" smtClean="0">
                <a:effectLst/>
              </a:rPr>
              <a:t> I </a:t>
            </a:r>
            <a:r>
              <a:rPr lang="en-US" sz="2000" b="1" kern="0" dirty="0" err="1" smtClean="0">
                <a:effectLst/>
              </a:rPr>
              <a:t>ångest</a:t>
            </a:r>
            <a:r>
              <a:rPr lang="en-US" sz="2000" b="1" kern="0" dirty="0" smtClean="0">
                <a:effectLst/>
              </a:rPr>
              <a:t>, </a:t>
            </a:r>
            <a:r>
              <a:rPr lang="en-US" sz="2000" b="1" kern="0" dirty="0" err="1" smtClean="0">
                <a:effectLst/>
              </a:rPr>
              <a:t>minnen</a:t>
            </a:r>
            <a:r>
              <a:rPr lang="en-US" sz="2000" b="1" kern="0" dirty="0" smtClean="0">
                <a:effectLst/>
              </a:rPr>
              <a:t> </a:t>
            </a:r>
            <a:r>
              <a:rPr lang="en-US" sz="2000" b="1" kern="0" dirty="0" err="1" smtClean="0">
                <a:effectLst/>
              </a:rPr>
              <a:t>som</a:t>
            </a:r>
            <a:r>
              <a:rPr lang="en-US" sz="2000" b="1" kern="0" dirty="0" smtClean="0">
                <a:effectLst/>
              </a:rPr>
              <a:t> </a:t>
            </a:r>
            <a:r>
              <a:rPr lang="en-US" sz="2000" b="1" kern="0" dirty="0" err="1" smtClean="0">
                <a:effectLst/>
              </a:rPr>
              <a:t>skapar</a:t>
            </a:r>
            <a:r>
              <a:rPr lang="en-US" sz="2000" b="1" kern="0" dirty="0" smtClean="0">
                <a:effectLst/>
              </a:rPr>
              <a:t> </a:t>
            </a:r>
            <a:r>
              <a:rPr lang="en-US" sz="2000" b="1" kern="0" dirty="0" err="1" smtClean="0">
                <a:effectLst/>
              </a:rPr>
              <a:t>rädsla</a:t>
            </a:r>
            <a:r>
              <a:rPr lang="en-US" sz="2000" b="1" kern="0" dirty="0" smtClean="0">
                <a:effectLst/>
              </a:rPr>
              <a:t> </a:t>
            </a:r>
            <a:r>
              <a:rPr lang="en-US" sz="2000" b="1" kern="0" dirty="0" err="1" smtClean="0">
                <a:effectLst/>
              </a:rPr>
              <a:t>och</a:t>
            </a:r>
            <a:r>
              <a:rPr lang="en-US" sz="2000" b="1" kern="0" dirty="0" smtClean="0">
                <a:effectLst/>
              </a:rPr>
              <a:t> </a:t>
            </a:r>
            <a:r>
              <a:rPr lang="en-US" sz="2000" b="1" kern="0" dirty="0" err="1" smtClean="0">
                <a:effectLst/>
              </a:rPr>
              <a:t>att</a:t>
            </a:r>
            <a:r>
              <a:rPr lang="en-US" sz="2000" b="1" kern="0" dirty="0" smtClean="0">
                <a:effectLst/>
              </a:rPr>
              <a:t> </a:t>
            </a:r>
            <a:r>
              <a:rPr lang="en-US" sz="2000" b="1" kern="0" dirty="0" err="1" smtClean="0">
                <a:effectLst/>
              </a:rPr>
              <a:t>vänja</a:t>
            </a:r>
            <a:r>
              <a:rPr lang="en-US" sz="2000" b="1" kern="0" dirty="0" smtClean="0">
                <a:effectLst/>
              </a:rPr>
              <a:t> sig.</a:t>
            </a:r>
          </a:p>
          <a:p>
            <a:pPr>
              <a:defRPr/>
            </a:pPr>
            <a:r>
              <a:rPr lang="en-US" sz="2000" b="1" kern="0" dirty="0" smtClean="0">
                <a:effectLst/>
              </a:rPr>
              <a:t> </a:t>
            </a:r>
            <a:r>
              <a:rPr lang="en-US" sz="2000" kern="0" dirty="0" err="1" smtClean="0">
                <a:effectLst/>
                <a:hlinkClick r:id="rId3" action="ppaction://hlinkfile"/>
              </a:rPr>
              <a:t>Ruehle</a:t>
            </a:r>
            <a:r>
              <a:rPr lang="en-US" sz="2000" kern="0" dirty="0" smtClean="0">
                <a:effectLst/>
                <a:hlinkClick r:id="rId3" action="ppaction://hlinkfile"/>
              </a:rPr>
              <a:t> S</a:t>
            </a:r>
            <a:r>
              <a:rPr lang="en-US" sz="2000" kern="0" dirty="0" smtClean="0">
                <a:effectLst/>
              </a:rPr>
              <a:t>, </a:t>
            </a:r>
            <a:r>
              <a:rPr lang="en-US" sz="2000" kern="0" dirty="0" smtClean="0">
                <a:effectLst/>
                <a:hlinkClick r:id="rId4" action="ppaction://hlinkfile"/>
              </a:rPr>
              <a:t>Rey AA</a:t>
            </a:r>
            <a:r>
              <a:rPr lang="en-US" sz="2000" kern="0" dirty="0" smtClean="0">
                <a:effectLst/>
              </a:rPr>
              <a:t>, </a:t>
            </a:r>
            <a:r>
              <a:rPr lang="en-US" sz="2000" kern="0" dirty="0" err="1" smtClean="0">
                <a:effectLst/>
                <a:hlinkClick r:id="rId5" action="ppaction://hlinkfile"/>
              </a:rPr>
              <a:t>Remmers</a:t>
            </a:r>
            <a:r>
              <a:rPr lang="en-US" sz="2000" kern="0" dirty="0" smtClean="0">
                <a:effectLst/>
                <a:hlinkClick r:id="rId5" action="ppaction://hlinkfile"/>
              </a:rPr>
              <a:t> F</a:t>
            </a:r>
            <a:r>
              <a:rPr lang="en-US" sz="2000" kern="0" dirty="0" smtClean="0">
                <a:effectLst/>
              </a:rPr>
              <a:t>, </a:t>
            </a:r>
            <a:r>
              <a:rPr lang="en-US" sz="2000" kern="0" dirty="0" smtClean="0">
                <a:effectLst/>
                <a:hlinkClick r:id="rId6" action="ppaction://hlinkfile"/>
              </a:rPr>
              <a:t>Lutz B</a:t>
            </a:r>
            <a:r>
              <a:rPr lang="en-US" sz="2000" kern="0" dirty="0" smtClean="0">
                <a:effectLst/>
              </a:rPr>
              <a:t>.</a:t>
            </a:r>
            <a:r>
              <a:rPr lang="en-US" sz="2000" kern="0" dirty="0" smtClean="0">
                <a:effectLst/>
                <a:hlinkClick r:id="rId7" action="ppaction://hlinkfile" tooltip="Journal of psychopharmacology (Oxford, England)."/>
              </a:rPr>
              <a:t> </a:t>
            </a:r>
            <a:br>
              <a:rPr lang="en-US" sz="2000" kern="0" dirty="0" smtClean="0">
                <a:effectLst/>
                <a:hlinkClick r:id="rId7" action="ppaction://hlinkfile" tooltip="Journal of psychopharmacology (Oxford, England)."/>
              </a:rPr>
            </a:br>
            <a:r>
              <a:rPr lang="en-US" sz="2000" kern="0" dirty="0" smtClean="0">
                <a:effectLst/>
                <a:hlinkClick r:id="rId7" action="ppaction://hlinkfile" tooltip="Journal of psychopharmacology (Oxford, England)."/>
              </a:rPr>
              <a:t>J </a:t>
            </a:r>
            <a:r>
              <a:rPr lang="en-US" sz="2000" kern="0" dirty="0" err="1" smtClean="0">
                <a:effectLst/>
                <a:hlinkClick r:id="rId7" action="ppaction://hlinkfile" tooltip="Journal of psychopharmacology (Oxford, England)."/>
              </a:rPr>
              <a:t>Psychopharmacol</a:t>
            </a:r>
            <a:r>
              <a:rPr lang="en-US" sz="2000" kern="0" dirty="0" smtClean="0">
                <a:effectLst/>
                <a:hlinkClick r:id="rId7" action="ppaction://hlinkfile" tooltip="Journal of psychopharmacology (Oxford, England)."/>
              </a:rPr>
              <a:t>.</a:t>
            </a:r>
            <a:r>
              <a:rPr lang="en-US" sz="2000" kern="0" dirty="0" smtClean="0">
                <a:effectLst/>
              </a:rPr>
              <a:t> 2012 Jan;26(1):23-39. </a:t>
            </a:r>
            <a:endParaRPr lang="en-US" sz="2000" kern="0" dirty="0">
              <a:effectLst/>
            </a:endParaRPr>
          </a:p>
        </p:txBody>
      </p:sp>
      <p:sp>
        <p:nvSpPr>
          <p:cNvPr id="3" name="textruta 2"/>
          <p:cNvSpPr txBox="1"/>
          <p:nvPr/>
        </p:nvSpPr>
        <p:spPr>
          <a:xfrm>
            <a:off x="388938" y="1990725"/>
            <a:ext cx="7552067" cy="923330"/>
          </a:xfrm>
          <a:prstGeom prst="rect">
            <a:avLst/>
          </a:prstGeom>
          <a:noFill/>
        </p:spPr>
        <p:txBody>
          <a:bodyPr wrap="none">
            <a:spAutoFit/>
          </a:bodyPr>
          <a:lstStyle/>
          <a:p>
            <a:pPr>
              <a:defRPr/>
            </a:pPr>
            <a:r>
              <a:rPr lang="en-US" b="1" kern="0" dirty="0" err="1" smtClean="0"/>
              <a:t>Kan</a:t>
            </a:r>
            <a:r>
              <a:rPr lang="en-US" b="1" kern="0" dirty="0" smtClean="0"/>
              <a:t> man </a:t>
            </a:r>
            <a:r>
              <a:rPr lang="en-US" b="1" kern="0" dirty="0" err="1" smtClean="0"/>
              <a:t>använda</a:t>
            </a:r>
            <a:r>
              <a:rPr lang="en-US" b="1" kern="0" dirty="0" smtClean="0"/>
              <a:t> </a:t>
            </a:r>
            <a:r>
              <a:rPr lang="en-US" b="1" kern="0" dirty="0" err="1" smtClean="0"/>
              <a:t>det</a:t>
            </a:r>
            <a:r>
              <a:rPr lang="en-US" b="1" kern="0" dirty="0" smtClean="0"/>
              <a:t> </a:t>
            </a:r>
            <a:r>
              <a:rPr lang="en-US" b="1" kern="0" dirty="0" err="1" smtClean="0"/>
              <a:t>endocaanabinoida</a:t>
            </a:r>
            <a:r>
              <a:rPr lang="en-US" b="1" kern="0" dirty="0" smtClean="0"/>
              <a:t> </a:t>
            </a:r>
            <a:r>
              <a:rPr lang="en-US" b="1" kern="0" dirty="0" err="1" smtClean="0"/>
              <a:t>systemet</a:t>
            </a:r>
            <a:r>
              <a:rPr lang="en-US" b="1" kern="0" dirty="0" smtClean="0"/>
              <a:t> </a:t>
            </a:r>
            <a:r>
              <a:rPr lang="en-US" b="1" kern="0" dirty="0" err="1" smtClean="0"/>
              <a:t>för</a:t>
            </a:r>
            <a:r>
              <a:rPr lang="en-US" b="1" kern="0" dirty="0" smtClean="0"/>
              <a:t> </a:t>
            </a:r>
            <a:r>
              <a:rPr lang="en-US" b="1" kern="0" dirty="0" err="1" smtClean="0"/>
              <a:t>att</a:t>
            </a:r>
            <a:r>
              <a:rPr lang="en-US" b="1" kern="0" dirty="0" smtClean="0"/>
              <a:t> </a:t>
            </a:r>
            <a:r>
              <a:rPr lang="en-US" b="1" kern="0" dirty="0" err="1" smtClean="0"/>
              <a:t>släcka</a:t>
            </a:r>
            <a:r>
              <a:rPr lang="en-US" b="1" kern="0" dirty="0" smtClean="0"/>
              <a:t> </a:t>
            </a:r>
            <a:r>
              <a:rPr lang="en-US" b="1" kern="0" dirty="0" err="1" smtClean="0"/>
              <a:t>ut</a:t>
            </a:r>
            <a:r>
              <a:rPr lang="en-US" b="1" kern="0" dirty="0" smtClean="0"/>
              <a:t> </a:t>
            </a:r>
            <a:r>
              <a:rPr lang="en-US" b="1" kern="0" dirty="0" err="1" smtClean="0"/>
              <a:t>kognitiva</a:t>
            </a:r>
            <a:r>
              <a:rPr lang="en-US" b="1" kern="0" dirty="0" smtClean="0"/>
              <a:t> </a:t>
            </a:r>
          </a:p>
          <a:p>
            <a:pPr>
              <a:defRPr/>
            </a:pPr>
            <a:r>
              <a:rPr lang="en-US" b="1" kern="0" dirty="0" err="1" smtClean="0"/>
              <a:t>och</a:t>
            </a:r>
            <a:r>
              <a:rPr lang="en-US" b="1" kern="0" dirty="0" smtClean="0"/>
              <a:t> </a:t>
            </a:r>
            <a:r>
              <a:rPr lang="en-US" b="1" kern="0" dirty="0" err="1" smtClean="0"/>
              <a:t>emotionella</a:t>
            </a:r>
            <a:r>
              <a:rPr lang="en-US" b="1" kern="0" dirty="0" smtClean="0"/>
              <a:t> </a:t>
            </a:r>
            <a:r>
              <a:rPr lang="en-US" b="1" kern="0" dirty="0" err="1" smtClean="0"/>
              <a:t>symtom</a:t>
            </a:r>
            <a:r>
              <a:rPr lang="en-US" b="1" kern="0" dirty="0" smtClean="0"/>
              <a:t> vid PTSD.</a:t>
            </a:r>
          </a:p>
          <a:p>
            <a:pPr>
              <a:defRPr/>
            </a:pPr>
            <a:r>
              <a:rPr lang="en-US" kern="0" dirty="0" err="1" smtClean="0">
                <a:hlinkClick r:id="rId8" action="ppaction://hlinkfile"/>
              </a:rPr>
              <a:t>Trezza</a:t>
            </a:r>
            <a:r>
              <a:rPr lang="en-US" kern="0" dirty="0" smtClean="0">
                <a:hlinkClick r:id="rId8" action="ppaction://hlinkfile"/>
              </a:rPr>
              <a:t> </a:t>
            </a:r>
            <a:r>
              <a:rPr lang="en-US" kern="0" dirty="0">
                <a:hlinkClick r:id="rId8" action="ppaction://hlinkfile"/>
              </a:rPr>
              <a:t>V</a:t>
            </a:r>
            <a:r>
              <a:rPr lang="en-US" kern="0" dirty="0"/>
              <a:t>, </a:t>
            </a:r>
            <a:r>
              <a:rPr lang="en-US" kern="0" dirty="0" err="1">
                <a:hlinkClick r:id="rId9" action="ppaction://hlinkfile"/>
              </a:rPr>
              <a:t>Campolongo</a:t>
            </a:r>
            <a:r>
              <a:rPr lang="en-US" kern="0" dirty="0">
                <a:hlinkClick r:id="rId9" action="ppaction://hlinkfile"/>
              </a:rPr>
              <a:t> P</a:t>
            </a:r>
            <a:endParaRPr lang="sv-SE" dirty="0"/>
          </a:p>
        </p:txBody>
      </p:sp>
      <p:sp>
        <p:nvSpPr>
          <p:cNvPr id="4" name="Rubrik 1"/>
          <p:cNvSpPr txBox="1">
            <a:spLocks/>
          </p:cNvSpPr>
          <p:nvPr/>
        </p:nvSpPr>
        <p:spPr>
          <a:xfrm>
            <a:off x="219075" y="765175"/>
            <a:ext cx="8550275" cy="1143000"/>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defRPr/>
            </a:pPr>
            <a:r>
              <a:rPr lang="en-US" sz="2000" kern="0" dirty="0" err="1" smtClean="0">
                <a:effectLst/>
                <a:hlinkClick r:id="rId10" action="ppaction://hlinkfile" tooltip="Molecular neurobiology."/>
              </a:rPr>
              <a:t>Mol</a:t>
            </a:r>
            <a:r>
              <a:rPr lang="en-US" sz="2000" kern="0" dirty="0" smtClean="0">
                <a:effectLst/>
                <a:hlinkClick r:id="rId10" action="ppaction://hlinkfile" tooltip="Molecular neurobiology."/>
              </a:rPr>
              <a:t> </a:t>
            </a:r>
            <a:r>
              <a:rPr lang="en-US" sz="2000" kern="0" dirty="0" err="1" smtClean="0">
                <a:effectLst/>
                <a:hlinkClick r:id="rId10" action="ppaction://hlinkfile" tooltip="Molecular neurobiology."/>
              </a:rPr>
              <a:t>Neurobiol</a:t>
            </a:r>
            <a:r>
              <a:rPr lang="en-US" sz="2000" kern="0" dirty="0" smtClean="0">
                <a:effectLst/>
                <a:hlinkClick r:id="rId10" action="ppaction://hlinkfile" tooltip="Molecular neurobiology."/>
              </a:rPr>
              <a:t>.</a:t>
            </a:r>
            <a:r>
              <a:rPr lang="en-US" sz="2000" kern="0" dirty="0" smtClean="0">
                <a:effectLst/>
              </a:rPr>
              <a:t> 2007 Aug;36(1):92-101. </a:t>
            </a:r>
            <a:r>
              <a:rPr lang="en-US" sz="2000" kern="0" dirty="0" err="1" smtClean="0">
                <a:effectLst/>
              </a:rPr>
              <a:t>Epub</a:t>
            </a:r>
            <a:r>
              <a:rPr lang="en-US" sz="2000" kern="0" dirty="0" smtClean="0">
                <a:effectLst/>
              </a:rPr>
              <a:t> 2007 Aug 17.</a:t>
            </a:r>
            <a:br>
              <a:rPr lang="en-US" sz="2000" kern="0" dirty="0" smtClean="0">
                <a:effectLst/>
              </a:rPr>
            </a:br>
            <a:r>
              <a:rPr lang="en-US" sz="2000" kern="0" dirty="0" err="1" smtClean="0">
                <a:effectLst/>
              </a:rPr>
              <a:t>Endocannabinoiderna</a:t>
            </a:r>
            <a:r>
              <a:rPr lang="en-US" sz="2000" kern="0" dirty="0" smtClean="0">
                <a:effectLst/>
              </a:rPr>
              <a:t> </a:t>
            </a:r>
            <a:r>
              <a:rPr lang="en-US" sz="2000" kern="0" dirty="0" err="1" smtClean="0">
                <a:effectLst/>
              </a:rPr>
              <a:t>släcker</a:t>
            </a:r>
            <a:r>
              <a:rPr lang="en-US" sz="2000" kern="0" dirty="0" smtClean="0">
                <a:effectLst/>
              </a:rPr>
              <a:t> </a:t>
            </a:r>
            <a:r>
              <a:rPr lang="en-US" sz="2000" kern="0" dirty="0" err="1" smtClean="0">
                <a:effectLst/>
              </a:rPr>
              <a:t>ut</a:t>
            </a:r>
            <a:r>
              <a:rPr lang="en-US" sz="2000" kern="0" dirty="0" smtClean="0">
                <a:effectLst/>
              </a:rPr>
              <a:t> </a:t>
            </a:r>
            <a:r>
              <a:rPr lang="en-US" sz="2000" kern="0" dirty="0" err="1" smtClean="0">
                <a:effectLst/>
              </a:rPr>
              <a:t>negativa</a:t>
            </a:r>
            <a:r>
              <a:rPr lang="en-US" sz="2000" kern="0" dirty="0" smtClean="0">
                <a:effectLst/>
              </a:rPr>
              <a:t> system</a:t>
            </a:r>
            <a:r>
              <a:rPr lang="en-US" sz="2000" b="1" kern="0" dirty="0" smtClean="0">
                <a:effectLst/>
              </a:rPr>
              <a:t>.</a:t>
            </a:r>
            <a:br>
              <a:rPr lang="en-US" sz="2000" b="1" kern="0" dirty="0" smtClean="0">
                <a:effectLst/>
              </a:rPr>
            </a:br>
            <a:r>
              <a:rPr lang="en-US" sz="2000" kern="0" dirty="0" smtClean="0">
                <a:effectLst/>
                <a:hlinkClick r:id="rId7" action="ppaction://hlinkfile"/>
              </a:rPr>
              <a:t>Lutz B</a:t>
            </a:r>
            <a:r>
              <a:rPr lang="en-US" sz="2000" kern="0" dirty="0" smtClean="0">
                <a:effectLst/>
              </a:rPr>
              <a:t>.</a:t>
            </a:r>
            <a:endParaRPr lang="sv-SE" sz="2000" kern="0" dirty="0">
              <a:effectLst/>
            </a:endParaRPr>
          </a:p>
        </p:txBody>
      </p:sp>
    </p:spTree>
    <p:extLst>
      <p:ext uri="{BB962C8B-B14F-4D97-AF65-F5344CB8AC3E}">
        <p14:creationId xmlns:p14="http://schemas.microsoft.com/office/powerpoint/2010/main" val="2234652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ruta 1"/>
          <p:cNvSpPr txBox="1">
            <a:spLocks noChangeArrowheads="1"/>
          </p:cNvSpPr>
          <p:nvPr/>
        </p:nvSpPr>
        <p:spPr bwMode="auto">
          <a:xfrm>
            <a:off x="2700338" y="1341438"/>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sz="3200" b="1">
                <a:solidFill>
                  <a:srgbClr val="FF9933"/>
                </a:solidFill>
              </a:rPr>
              <a:t>Spice</a:t>
            </a:r>
          </a:p>
        </p:txBody>
      </p:sp>
      <p:sp>
        <p:nvSpPr>
          <p:cNvPr id="61443" name="textruta 2"/>
          <p:cNvSpPr txBox="1">
            <a:spLocks noChangeArrowheads="1"/>
          </p:cNvSpPr>
          <p:nvPr/>
        </p:nvSpPr>
        <p:spPr bwMode="auto">
          <a:xfrm>
            <a:off x="468313" y="2636838"/>
            <a:ext cx="78724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sz="2000"/>
              <a:t>Kryddat med olika syntetiska cannabinoider/forsknings substanser</a:t>
            </a:r>
          </a:p>
        </p:txBody>
      </p:sp>
      <p:sp>
        <p:nvSpPr>
          <p:cNvPr id="25604" name="textruta 3"/>
          <p:cNvSpPr txBox="1">
            <a:spLocks noChangeArrowheads="1"/>
          </p:cNvSpPr>
          <p:nvPr/>
        </p:nvSpPr>
        <p:spPr bwMode="auto">
          <a:xfrm>
            <a:off x="11113" y="3284538"/>
            <a:ext cx="9185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sz="3200"/>
              <a:t>Spice innehåller inga kompensatoriska substanser</a:t>
            </a:r>
          </a:p>
        </p:txBody>
      </p:sp>
      <p:sp>
        <p:nvSpPr>
          <p:cNvPr id="5" name="textruta 4"/>
          <p:cNvSpPr txBox="1"/>
          <p:nvPr/>
        </p:nvSpPr>
        <p:spPr>
          <a:xfrm>
            <a:off x="395536" y="4725144"/>
            <a:ext cx="5719514" cy="1676741"/>
          </a:xfrm>
          <a:prstGeom prst="rect">
            <a:avLst/>
          </a:prstGeom>
          <a:noFill/>
        </p:spPr>
        <p:txBody>
          <a:bodyPr wrap="none" rtlCol="0">
            <a:spAutoFit/>
          </a:bodyPr>
          <a:lstStyle/>
          <a:p>
            <a:pPr marL="342900" indent="-342900">
              <a:lnSpc>
                <a:spcPct val="200000"/>
              </a:lnSpc>
              <a:buFont typeface="+mj-lt"/>
              <a:buAutoNum type="arabicPeriod"/>
            </a:pPr>
            <a:r>
              <a:rPr lang="sv-SE" dirty="0" smtClean="0"/>
              <a:t>Används av ca 0,4 % av de som inte röker cannabis</a:t>
            </a:r>
          </a:p>
          <a:p>
            <a:pPr marL="342900" indent="-342900">
              <a:lnSpc>
                <a:spcPct val="200000"/>
              </a:lnSpc>
              <a:buFont typeface="+mj-lt"/>
              <a:buAutoNum type="arabicPeriod"/>
            </a:pPr>
            <a:r>
              <a:rPr lang="sv-SE" dirty="0" smtClean="0"/>
              <a:t>Används av ca 11 % av regelbundna cannabisrökare</a:t>
            </a:r>
          </a:p>
          <a:p>
            <a:pPr marL="342900" indent="-342900">
              <a:lnSpc>
                <a:spcPct val="200000"/>
              </a:lnSpc>
              <a:buFont typeface="+mj-lt"/>
              <a:buAutoNum type="arabicPeriod"/>
            </a:pPr>
            <a:r>
              <a:rPr lang="sv-SE" dirty="0" smtClean="0"/>
              <a:t>Spiceanvändarna använder oftare flera olika substanser</a:t>
            </a:r>
            <a:endParaRPr lang="sv-SE" dirty="0"/>
          </a:p>
        </p:txBody>
      </p:sp>
    </p:spTree>
    <p:extLst>
      <p:ext uri="{BB962C8B-B14F-4D97-AF65-F5344CB8AC3E}">
        <p14:creationId xmlns:p14="http://schemas.microsoft.com/office/powerpoint/2010/main" val="44921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arn(inVertical)">
                                      <p:cBhvr>
                                        <p:cTn id="7"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ktangel 1"/>
          <p:cNvSpPr>
            <a:spLocks noChangeArrowheads="1"/>
          </p:cNvSpPr>
          <p:nvPr/>
        </p:nvSpPr>
        <p:spPr bwMode="auto">
          <a:xfrm>
            <a:off x="250825" y="1304925"/>
            <a:ext cx="85693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sv-SE" altLang="sv-SE"/>
              <a:t>Dessa effekter är inte väldokumenterade, </a:t>
            </a:r>
          </a:p>
          <a:p>
            <a:endParaRPr lang="sv-SE" altLang="sv-SE"/>
          </a:p>
          <a:p>
            <a:r>
              <a:rPr lang="sv-SE" altLang="sv-SE"/>
              <a:t>men det är tillsammans med den kunskapen som finns om hur dessa substanser är menade att fungera inte så svårt att räkna ut att </a:t>
            </a:r>
          </a:p>
          <a:p>
            <a:endParaRPr lang="sv-SE" altLang="sv-SE"/>
          </a:p>
          <a:p>
            <a:r>
              <a:rPr lang="sv-SE" altLang="sv-SE"/>
              <a:t>stora doser kommer att förorsaka negativa effekter som inte marijuanan skapar.</a:t>
            </a:r>
          </a:p>
        </p:txBody>
      </p:sp>
      <p:sp>
        <p:nvSpPr>
          <p:cNvPr id="3" name="Text Box 2"/>
          <p:cNvSpPr txBox="1">
            <a:spLocks noChangeArrowheads="1"/>
          </p:cNvSpPr>
          <p:nvPr/>
        </p:nvSpPr>
        <p:spPr bwMode="auto">
          <a:xfrm>
            <a:off x="250825" y="847725"/>
            <a:ext cx="2062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altLang="sv-SE" sz="2400">
                <a:solidFill>
                  <a:srgbClr val="FF9900"/>
                </a:solidFill>
                <a:latin typeface="Times New Roman" pitchFamily="18" charset="0"/>
              </a:rPr>
              <a:t>Akut påverkan</a:t>
            </a:r>
            <a:r>
              <a:rPr lang="en-GB" altLang="sv-SE" sz="2400">
                <a:latin typeface="Times New Roman" pitchFamily="18" charset="0"/>
              </a:rPr>
              <a:t> </a:t>
            </a:r>
          </a:p>
        </p:txBody>
      </p:sp>
      <p:sp>
        <p:nvSpPr>
          <p:cNvPr id="62470" name="Rektangel 5"/>
          <p:cNvSpPr>
            <a:spLocks noChangeArrowheads="1"/>
          </p:cNvSpPr>
          <p:nvPr/>
        </p:nvSpPr>
        <p:spPr bwMode="auto">
          <a:xfrm>
            <a:off x="25400" y="31750"/>
            <a:ext cx="30321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sv-SE" altLang="sv-SE" sz="2800" b="1">
                <a:solidFill>
                  <a:srgbClr val="FF9900"/>
                </a:solidFill>
              </a:rPr>
              <a:t>Ruset hos Spice</a:t>
            </a:r>
            <a:endParaRPr lang="sv-SE" altLang="sv-SE" sz="2800">
              <a:solidFill>
                <a:srgbClr val="FF9900"/>
              </a:solidFill>
              <a:latin typeface="Times New Roman" pitchFamily="18" charset="0"/>
            </a:endParaRPr>
          </a:p>
        </p:txBody>
      </p:sp>
    </p:spTree>
    <p:extLst>
      <p:ext uri="{BB962C8B-B14F-4D97-AF65-F5344CB8AC3E}">
        <p14:creationId xmlns:p14="http://schemas.microsoft.com/office/powerpoint/2010/main" val="3774116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defRPr/>
            </a:pPr>
            <a:endParaRPr lang="sv-SE"/>
          </a:p>
        </p:txBody>
      </p:sp>
      <p:sp>
        <p:nvSpPr>
          <p:cNvPr id="3" name="Platshållare för innehåll 2"/>
          <p:cNvSpPr>
            <a:spLocks noGrp="1"/>
          </p:cNvSpPr>
          <p:nvPr>
            <p:ph idx="1"/>
          </p:nvPr>
        </p:nvSpPr>
        <p:spPr/>
        <p:txBody>
          <a:bodyPr/>
          <a:lstStyle/>
          <a:p>
            <a:pPr>
              <a:defRPr/>
            </a:pPr>
            <a:r>
              <a:rPr lang="sv-SE" dirty="0" smtClean="0"/>
              <a:t>I det kollektiva urinprovet vi tog på </a:t>
            </a:r>
            <a:r>
              <a:rPr lang="sv-SE" dirty="0" err="1" smtClean="0"/>
              <a:t>Sjölundaverket</a:t>
            </a:r>
            <a:r>
              <a:rPr lang="sv-SE" dirty="0" smtClean="0"/>
              <a:t> i Malmö och Källbyverket i Lund är cannabis vanligast: </a:t>
            </a:r>
          </a:p>
          <a:p>
            <a:pPr>
              <a:defRPr/>
            </a:pPr>
            <a:r>
              <a:rPr lang="sv-SE" dirty="0" smtClean="0"/>
              <a:t>10 700 doser i Malmö, </a:t>
            </a:r>
          </a:p>
          <a:p>
            <a:pPr>
              <a:defRPr/>
            </a:pPr>
            <a:r>
              <a:rPr lang="sv-SE" dirty="0" smtClean="0"/>
              <a:t>1 370 i Lund.</a:t>
            </a:r>
            <a:endParaRPr lang="sv-SE"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sv-SE" altLang="sv-SE" sz="4000" smtClean="0">
                <a:effectLst/>
              </a:rPr>
              <a:t>Akuta skadeverkningar och CB1 agonister</a:t>
            </a:r>
          </a:p>
        </p:txBody>
      </p:sp>
      <p:sp>
        <p:nvSpPr>
          <p:cNvPr id="63491"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sv-SE" altLang="sv-SE" sz="2000" smtClean="0">
                <a:effectLst/>
              </a:rPr>
              <a:t>Högt blodtryck</a:t>
            </a:r>
          </a:p>
          <a:p>
            <a:pPr>
              <a:lnSpc>
                <a:spcPct val="80000"/>
              </a:lnSpc>
            </a:pPr>
            <a:r>
              <a:rPr lang="sv-SE" altLang="sv-SE" sz="2000" smtClean="0">
                <a:effectLst/>
              </a:rPr>
              <a:t>Hög puls</a:t>
            </a:r>
          </a:p>
          <a:p>
            <a:pPr>
              <a:lnSpc>
                <a:spcPct val="80000"/>
              </a:lnSpc>
            </a:pPr>
            <a:r>
              <a:rPr lang="sv-SE" altLang="sv-SE" sz="2000" smtClean="0">
                <a:effectLst/>
              </a:rPr>
              <a:t>Bröstsmärtor</a:t>
            </a:r>
          </a:p>
          <a:p>
            <a:pPr>
              <a:lnSpc>
                <a:spcPct val="80000"/>
              </a:lnSpc>
            </a:pPr>
            <a:r>
              <a:rPr lang="sv-SE" altLang="sv-SE" sz="2000" smtClean="0">
                <a:effectLst/>
              </a:rPr>
              <a:t>Hjärtinfarkt</a:t>
            </a:r>
          </a:p>
          <a:p>
            <a:pPr>
              <a:lnSpc>
                <a:spcPct val="80000"/>
              </a:lnSpc>
            </a:pPr>
            <a:r>
              <a:rPr lang="sv-SE" altLang="sv-SE" sz="2000" smtClean="0">
                <a:effectLst/>
              </a:rPr>
              <a:t>Medvetslöshet</a:t>
            </a:r>
          </a:p>
          <a:p>
            <a:pPr>
              <a:lnSpc>
                <a:spcPct val="80000"/>
              </a:lnSpc>
            </a:pPr>
            <a:r>
              <a:rPr lang="sv-SE" altLang="sv-SE" sz="2000" smtClean="0">
                <a:effectLst/>
              </a:rPr>
              <a:t>Kramper</a:t>
            </a:r>
          </a:p>
          <a:p>
            <a:pPr>
              <a:lnSpc>
                <a:spcPct val="80000"/>
              </a:lnSpc>
            </a:pPr>
            <a:r>
              <a:rPr lang="sv-SE" altLang="sv-SE" sz="2000" smtClean="0">
                <a:effectLst/>
              </a:rPr>
              <a:t>Agitation/uro</a:t>
            </a:r>
          </a:p>
          <a:p>
            <a:pPr>
              <a:lnSpc>
                <a:spcPct val="80000"/>
              </a:lnSpc>
            </a:pPr>
            <a:r>
              <a:rPr lang="sv-SE" altLang="sv-SE" sz="2000" smtClean="0">
                <a:effectLst/>
              </a:rPr>
              <a:t>Ångest</a:t>
            </a:r>
          </a:p>
          <a:p>
            <a:pPr>
              <a:lnSpc>
                <a:spcPct val="80000"/>
              </a:lnSpc>
            </a:pPr>
            <a:r>
              <a:rPr lang="sv-SE" altLang="sv-SE" sz="2000" smtClean="0">
                <a:effectLst/>
              </a:rPr>
              <a:t>Panikanfall</a:t>
            </a:r>
          </a:p>
          <a:p>
            <a:pPr>
              <a:lnSpc>
                <a:spcPct val="80000"/>
              </a:lnSpc>
            </a:pPr>
            <a:r>
              <a:rPr lang="sv-SE" altLang="sv-SE" sz="2000" smtClean="0">
                <a:effectLst/>
              </a:rPr>
              <a:t>Akut psykos och förvirring vid tidigare stabil psykisk sjukdom</a:t>
            </a:r>
          </a:p>
          <a:p>
            <a:pPr>
              <a:lnSpc>
                <a:spcPct val="80000"/>
              </a:lnSpc>
            </a:pPr>
            <a:r>
              <a:rPr lang="sv-SE" altLang="sv-SE" sz="2000" smtClean="0">
                <a:effectLst/>
              </a:rPr>
              <a:t>Känslan av att inte få luft</a:t>
            </a:r>
          </a:p>
          <a:p>
            <a:pPr>
              <a:lnSpc>
                <a:spcPct val="80000"/>
              </a:lnSpc>
            </a:pPr>
            <a:endParaRPr lang="sv-SE" altLang="sv-SE" sz="2000" smtClean="0">
              <a:effectLst/>
            </a:endParaRPr>
          </a:p>
        </p:txBody>
      </p:sp>
    </p:spTree>
    <p:extLst>
      <p:ext uri="{BB962C8B-B14F-4D97-AF65-F5344CB8AC3E}">
        <p14:creationId xmlns:p14="http://schemas.microsoft.com/office/powerpoint/2010/main" val="19298373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233363" y="1124744"/>
            <a:ext cx="235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altLang="sv-SE" sz="2400" dirty="0" err="1">
                <a:solidFill>
                  <a:srgbClr val="FF9900"/>
                </a:solidFill>
                <a:latin typeface="Times New Roman" pitchFamily="18" charset="0"/>
              </a:rPr>
              <a:t>Kronisk</a:t>
            </a:r>
            <a:r>
              <a:rPr lang="en-GB" altLang="sv-SE" sz="2400" dirty="0">
                <a:solidFill>
                  <a:srgbClr val="FF9900"/>
                </a:solidFill>
                <a:latin typeface="Times New Roman" pitchFamily="18" charset="0"/>
              </a:rPr>
              <a:t> </a:t>
            </a:r>
            <a:r>
              <a:rPr lang="en-GB" altLang="sv-SE" sz="2400" dirty="0" err="1">
                <a:solidFill>
                  <a:srgbClr val="FF9900"/>
                </a:solidFill>
                <a:latin typeface="Times New Roman" pitchFamily="18" charset="0"/>
              </a:rPr>
              <a:t>påverkan</a:t>
            </a:r>
            <a:endParaRPr lang="sv-SE" altLang="sv-SE" sz="2400" dirty="0">
              <a:latin typeface="Times New Roman" pitchFamily="18" charset="0"/>
            </a:endParaRPr>
          </a:p>
        </p:txBody>
      </p:sp>
      <p:sp>
        <p:nvSpPr>
          <p:cNvPr id="62469" name="textruta 4"/>
          <p:cNvSpPr txBox="1">
            <a:spLocks noChangeArrowheads="1"/>
          </p:cNvSpPr>
          <p:nvPr/>
        </p:nvSpPr>
        <p:spPr bwMode="auto">
          <a:xfrm>
            <a:off x="323850" y="1844824"/>
            <a:ext cx="278929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dirty="0"/>
              <a:t>Personlighetsförändringar</a:t>
            </a:r>
          </a:p>
          <a:p>
            <a:pPr eaLnBrk="1" hangingPunct="1"/>
            <a:r>
              <a:rPr lang="sv-SE" altLang="sv-SE" dirty="0"/>
              <a:t>Ökad </a:t>
            </a:r>
            <a:r>
              <a:rPr lang="sv-SE" altLang="sv-SE" dirty="0" smtClean="0"/>
              <a:t>cancerrisk</a:t>
            </a:r>
          </a:p>
          <a:p>
            <a:pPr eaLnBrk="1" hangingPunct="1"/>
            <a:r>
              <a:rPr lang="sv-SE" altLang="sv-SE" dirty="0" smtClean="0"/>
              <a:t>munhåleskador</a:t>
            </a:r>
            <a:endParaRPr lang="sv-SE" altLang="sv-SE" dirty="0"/>
          </a:p>
        </p:txBody>
      </p:sp>
      <p:sp>
        <p:nvSpPr>
          <p:cNvPr id="62470" name="Rektangel 5"/>
          <p:cNvSpPr>
            <a:spLocks noChangeArrowheads="1"/>
          </p:cNvSpPr>
          <p:nvPr/>
        </p:nvSpPr>
        <p:spPr bwMode="auto">
          <a:xfrm>
            <a:off x="25400" y="31750"/>
            <a:ext cx="30321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sv-SE" altLang="sv-SE" sz="2800" b="1">
                <a:solidFill>
                  <a:srgbClr val="FF9900"/>
                </a:solidFill>
              </a:rPr>
              <a:t>Ruset hos Spice</a:t>
            </a:r>
            <a:endParaRPr lang="sv-SE" altLang="sv-SE" sz="2800">
              <a:solidFill>
                <a:srgbClr val="FF9900"/>
              </a:solidFill>
              <a:latin typeface="Times New Roman" pitchFamily="18" charset="0"/>
            </a:endParaRPr>
          </a:p>
        </p:txBody>
      </p:sp>
      <p:sp>
        <p:nvSpPr>
          <p:cNvPr id="62471" name="Rektangel 1"/>
          <p:cNvSpPr>
            <a:spLocks noChangeArrowheads="1"/>
          </p:cNvSpPr>
          <p:nvPr/>
        </p:nvSpPr>
        <p:spPr bwMode="auto">
          <a:xfrm>
            <a:off x="323850" y="2924944"/>
            <a:ext cx="457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sv-SE" b="1" dirty="0" smtClean="0"/>
              <a:t>Spice </a:t>
            </a:r>
            <a:r>
              <a:rPr lang="en-US" altLang="sv-SE" b="1" dirty="0" err="1" smtClean="0"/>
              <a:t>kan</a:t>
            </a:r>
            <a:r>
              <a:rPr lang="en-US" altLang="sv-SE" b="1" dirty="0" smtClean="0"/>
              <a:t> </a:t>
            </a:r>
            <a:r>
              <a:rPr lang="en-US" altLang="sv-SE" b="1" dirty="0" err="1" smtClean="0"/>
              <a:t>kopplas</a:t>
            </a:r>
            <a:r>
              <a:rPr lang="en-US" altLang="sv-SE" b="1" dirty="0" smtClean="0"/>
              <a:t> till </a:t>
            </a:r>
            <a:r>
              <a:rPr lang="en-US" altLang="sv-SE" b="1" dirty="0" err="1" smtClean="0"/>
              <a:t>psykos</a:t>
            </a:r>
            <a:r>
              <a:rPr lang="en-US" altLang="sv-SE" b="1" dirty="0" smtClean="0"/>
              <a:t>, </a:t>
            </a:r>
            <a:r>
              <a:rPr lang="en-US" altLang="sv-SE" b="1" dirty="0" err="1" smtClean="0"/>
              <a:t>hjärnskor</a:t>
            </a:r>
            <a:r>
              <a:rPr lang="en-US" altLang="sv-SE" b="1" dirty="0" smtClean="0"/>
              <a:t> </a:t>
            </a:r>
            <a:r>
              <a:rPr lang="en-US" altLang="sv-SE" b="1" dirty="0" err="1" smtClean="0"/>
              <a:t>och</a:t>
            </a:r>
            <a:r>
              <a:rPr lang="en-US" altLang="sv-SE" b="1" dirty="0" smtClean="0"/>
              <a:t> </a:t>
            </a:r>
            <a:r>
              <a:rPr lang="en-US" altLang="sv-SE" b="1" dirty="0" err="1" smtClean="0"/>
              <a:t>njurskada</a:t>
            </a:r>
            <a:endParaRPr lang="en-US" altLang="sv-SE" b="1" dirty="0"/>
          </a:p>
        </p:txBody>
      </p:sp>
    </p:spTree>
    <p:extLst>
      <p:ext uri="{BB962C8B-B14F-4D97-AF65-F5344CB8AC3E}">
        <p14:creationId xmlns:p14="http://schemas.microsoft.com/office/powerpoint/2010/main" val="16850083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afterEffect">
                                  <p:stCondLst>
                                    <p:cond delay="5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z="4000" smtClean="0">
                <a:effectLst/>
              </a:rPr>
              <a:t>Kroniska skadeverkningar så här långt</a:t>
            </a:r>
          </a:p>
        </p:txBody>
      </p:sp>
      <p:sp>
        <p:nvSpPr>
          <p:cNvPr id="64515"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sv-SE" altLang="sv-SE" sz="2400" smtClean="0">
                <a:effectLst/>
              </a:rPr>
              <a:t>Abstinenssymtom som uppstår efter en lång tids bruk är</a:t>
            </a:r>
            <a:r>
              <a:rPr lang="sv-SE" altLang="sv-SE" sz="1600" smtClean="0">
                <a:effectLst/>
              </a:rPr>
              <a:t>:</a:t>
            </a:r>
          </a:p>
          <a:p>
            <a:pPr>
              <a:lnSpc>
                <a:spcPct val="80000"/>
              </a:lnSpc>
            </a:pPr>
            <a:r>
              <a:rPr lang="sv-SE" altLang="sv-SE" sz="1600" smtClean="0">
                <a:effectLst/>
              </a:rPr>
              <a:t>Huvudvärk</a:t>
            </a:r>
          </a:p>
          <a:p>
            <a:pPr>
              <a:lnSpc>
                <a:spcPct val="80000"/>
              </a:lnSpc>
            </a:pPr>
            <a:r>
              <a:rPr lang="sv-SE" altLang="sv-SE" sz="1600" smtClean="0">
                <a:effectLst/>
              </a:rPr>
              <a:t>Ångest</a:t>
            </a:r>
          </a:p>
          <a:p>
            <a:pPr>
              <a:lnSpc>
                <a:spcPct val="80000"/>
              </a:lnSpc>
            </a:pPr>
            <a:r>
              <a:rPr lang="sv-SE" altLang="sv-SE" sz="1600" smtClean="0">
                <a:effectLst/>
              </a:rPr>
              <a:t>Nervositet</a:t>
            </a:r>
          </a:p>
          <a:p>
            <a:pPr>
              <a:lnSpc>
                <a:spcPct val="80000"/>
              </a:lnSpc>
            </a:pPr>
            <a:r>
              <a:rPr lang="sv-SE" altLang="sv-SE" sz="1600" smtClean="0">
                <a:effectLst/>
              </a:rPr>
              <a:t>Sömnstörningar</a:t>
            </a:r>
          </a:p>
          <a:p>
            <a:pPr>
              <a:lnSpc>
                <a:spcPct val="80000"/>
              </a:lnSpc>
            </a:pPr>
            <a:r>
              <a:rPr lang="sv-SE" altLang="sv-SE" sz="1600" smtClean="0">
                <a:effectLst/>
              </a:rPr>
              <a:t>Nedsatt koncentration</a:t>
            </a:r>
          </a:p>
          <a:p>
            <a:pPr>
              <a:lnSpc>
                <a:spcPct val="80000"/>
              </a:lnSpc>
            </a:pPr>
            <a:r>
              <a:rPr lang="sv-SE" altLang="sv-SE" sz="1600" smtClean="0">
                <a:effectLst/>
              </a:rPr>
              <a:t>Illamående</a:t>
            </a:r>
          </a:p>
          <a:p>
            <a:pPr>
              <a:lnSpc>
                <a:spcPct val="80000"/>
              </a:lnSpc>
            </a:pPr>
            <a:r>
              <a:rPr lang="sv-SE" altLang="sv-SE" sz="1600" smtClean="0">
                <a:effectLst/>
              </a:rPr>
              <a:t>Depression och rastlöshet</a:t>
            </a:r>
          </a:p>
          <a:p>
            <a:pPr>
              <a:lnSpc>
                <a:spcPct val="80000"/>
              </a:lnSpc>
            </a:pPr>
            <a:r>
              <a:rPr lang="sv-SE" altLang="sv-SE" sz="1600" smtClean="0">
                <a:effectLst/>
              </a:rPr>
              <a:t>Irritabilitet</a:t>
            </a:r>
          </a:p>
          <a:p>
            <a:pPr>
              <a:lnSpc>
                <a:spcPct val="80000"/>
              </a:lnSpc>
            </a:pPr>
            <a:r>
              <a:rPr lang="sv-SE" altLang="sv-SE" sz="1600" smtClean="0">
                <a:effectLst/>
              </a:rPr>
              <a:t>Svettas</a:t>
            </a:r>
          </a:p>
          <a:p>
            <a:pPr>
              <a:lnSpc>
                <a:spcPct val="80000"/>
              </a:lnSpc>
            </a:pPr>
            <a:r>
              <a:rPr lang="sv-SE" altLang="sv-SE" sz="1600" smtClean="0">
                <a:effectLst/>
              </a:rPr>
              <a:t>Starkt sug</a:t>
            </a:r>
          </a:p>
          <a:p>
            <a:pPr>
              <a:lnSpc>
                <a:spcPct val="80000"/>
              </a:lnSpc>
            </a:pPr>
            <a:r>
              <a:rPr lang="sv-SE" altLang="sv-SE" sz="1600" smtClean="0">
                <a:effectLst/>
              </a:rPr>
              <a:t>Mardrömmar</a:t>
            </a:r>
          </a:p>
          <a:p>
            <a:pPr>
              <a:lnSpc>
                <a:spcPct val="80000"/>
              </a:lnSpc>
            </a:pPr>
            <a:r>
              <a:rPr lang="sv-SE" altLang="sv-SE" sz="1600" smtClean="0">
                <a:effectLst/>
              </a:rPr>
              <a:t>Kramper</a:t>
            </a:r>
          </a:p>
          <a:p>
            <a:pPr>
              <a:lnSpc>
                <a:spcPct val="80000"/>
              </a:lnSpc>
            </a:pPr>
            <a:r>
              <a:rPr lang="sv-SE" altLang="sv-SE" sz="1600" smtClean="0">
                <a:effectLst/>
              </a:rPr>
              <a:t>Hjärtbank</a:t>
            </a:r>
          </a:p>
          <a:p>
            <a:pPr>
              <a:lnSpc>
                <a:spcPct val="80000"/>
              </a:lnSpc>
            </a:pPr>
            <a:r>
              <a:rPr lang="sv-SE" altLang="sv-SE" sz="1600" smtClean="0">
                <a:effectLst/>
              </a:rPr>
              <a:t>Kräkningar</a:t>
            </a:r>
          </a:p>
          <a:p>
            <a:pPr>
              <a:lnSpc>
                <a:spcPct val="80000"/>
              </a:lnSpc>
            </a:pPr>
            <a:endParaRPr lang="sv-SE" altLang="sv-SE" sz="1600" smtClean="0">
              <a:effectLst/>
            </a:endParaRPr>
          </a:p>
        </p:txBody>
      </p:sp>
    </p:spTree>
    <p:extLst>
      <p:ext uri="{BB962C8B-B14F-4D97-AF65-F5344CB8AC3E}">
        <p14:creationId xmlns:p14="http://schemas.microsoft.com/office/powerpoint/2010/main" val="11977678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lysbildenummer 5"/>
          <p:cNvSpPr txBox="1">
            <a:spLocks noGrp="1"/>
          </p:cNvSpPr>
          <p:nvPr/>
        </p:nvSpPr>
        <p:spPr bwMode="auto">
          <a:xfrm>
            <a:off x="6553200" y="6245225"/>
            <a:ext cx="2133600" cy="476250"/>
          </a:xfrm>
          <a:prstGeom prst="rect">
            <a:avLst/>
          </a:prstGeom>
          <a:noFill/>
          <a:ln>
            <a:miter lim="800000"/>
            <a:headEnd/>
            <a:tailEnd/>
          </a:ln>
        </p:spPr>
        <p:txBody>
          <a:bodyPr anchor="b"/>
          <a:lstStyle/>
          <a:p>
            <a:pPr algn="r">
              <a:defRPr/>
            </a:pPr>
            <a:fld id="{75CD2EAF-C31E-401A-B643-A77D3A54A09B}" type="slidenum">
              <a:rPr lang="en-US" altLang="en-US" sz="1400">
                <a:effectLst>
                  <a:outerShdw blurRad="38100" dist="38100" dir="2700000" algn="tl">
                    <a:srgbClr val="000000"/>
                  </a:outerShdw>
                </a:effectLst>
                <a:latin typeface="Arial" pitchFamily="34" charset="0"/>
              </a:rPr>
              <a:pPr algn="r">
                <a:defRPr/>
              </a:pPr>
              <a:t>63</a:t>
            </a:fld>
            <a:endParaRPr lang="en-US" altLang="en-US" sz="1400">
              <a:effectLst>
                <a:outerShdw blurRad="38100" dist="38100" dir="2700000" algn="tl">
                  <a:srgbClr val="000000"/>
                </a:outerShdw>
              </a:effectLst>
              <a:latin typeface="Arial" pitchFamily="34" charset="0"/>
            </a:endParaRPr>
          </a:p>
        </p:txBody>
      </p:sp>
      <p:sp>
        <p:nvSpPr>
          <p:cNvPr id="66563" name="Plassholder for innhold 2"/>
          <p:cNvSpPr>
            <a:spLocks/>
          </p:cNvSpPr>
          <p:nvPr/>
        </p:nvSpPr>
        <p:spPr bwMode="auto">
          <a:xfrm>
            <a:off x="827088" y="2565400"/>
            <a:ext cx="7926387" cy="360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r>
              <a:rPr lang="nb-NO" altLang="sv-SE" sz="2400">
                <a:latin typeface="Times" pitchFamily="18" charset="0"/>
              </a:rPr>
              <a:t>Har samma effekt som THC</a:t>
            </a:r>
          </a:p>
          <a:p>
            <a:pPr marL="342900" indent="-342900">
              <a:lnSpc>
                <a:spcPct val="90000"/>
              </a:lnSpc>
              <a:spcBef>
                <a:spcPct val="20000"/>
              </a:spcBef>
              <a:buFontTx/>
              <a:buChar char="•"/>
            </a:pPr>
            <a:r>
              <a:rPr lang="nb-NO" altLang="sv-SE" sz="2400">
                <a:latin typeface="Times" pitchFamily="18" charset="0"/>
              </a:rPr>
              <a:t>Binder ca 24 gånger starkare till receptorn. </a:t>
            </a:r>
          </a:p>
          <a:p>
            <a:pPr marL="342900" indent="-342900">
              <a:lnSpc>
                <a:spcPct val="90000"/>
              </a:lnSpc>
              <a:spcBef>
                <a:spcPct val="20000"/>
              </a:spcBef>
              <a:buFontTx/>
              <a:buChar char="•"/>
            </a:pPr>
            <a:r>
              <a:rPr lang="nb-NO" altLang="sv-SE" sz="2400">
                <a:latin typeface="Times" pitchFamily="18" charset="0"/>
              </a:rPr>
              <a:t>Kan rökas och ätas.</a:t>
            </a:r>
          </a:p>
          <a:p>
            <a:pPr marL="342900" indent="-342900">
              <a:lnSpc>
                <a:spcPct val="90000"/>
              </a:lnSpc>
              <a:spcBef>
                <a:spcPct val="20000"/>
              </a:spcBef>
              <a:buFontTx/>
              <a:buChar char="•"/>
            </a:pPr>
            <a:r>
              <a:rPr lang="nb-NO" altLang="sv-SE" sz="2400">
                <a:latin typeface="Times" pitchFamily="18" charset="0"/>
              </a:rPr>
              <a:t>Förorsakar ångest och panikanfall, oro och rastlöshet.</a:t>
            </a:r>
          </a:p>
          <a:p>
            <a:pPr marL="342900" indent="-342900">
              <a:lnSpc>
                <a:spcPct val="90000"/>
              </a:lnSpc>
              <a:spcBef>
                <a:spcPct val="20000"/>
              </a:spcBef>
              <a:buFontTx/>
              <a:buChar char="•"/>
            </a:pPr>
            <a:r>
              <a:rPr lang="nb-NO" altLang="sv-SE" sz="2400">
                <a:latin typeface="Times" pitchFamily="18" charset="0"/>
              </a:rPr>
              <a:t>Ger ibland hallucinogena upplevelser (ej illusion).</a:t>
            </a:r>
          </a:p>
          <a:p>
            <a:pPr marL="342900" indent="-342900">
              <a:lnSpc>
                <a:spcPct val="90000"/>
              </a:lnSpc>
              <a:spcBef>
                <a:spcPct val="20000"/>
              </a:spcBef>
              <a:buFontTx/>
              <a:buChar char="•"/>
            </a:pPr>
            <a:r>
              <a:rPr lang="nb-NO" altLang="sv-SE" sz="2400">
                <a:latin typeface="Times" pitchFamily="18" charset="0"/>
              </a:rPr>
              <a:t>Erfarna cannabisanvändare anser effekten skrämmande.</a:t>
            </a:r>
          </a:p>
        </p:txBody>
      </p:sp>
      <p:sp>
        <p:nvSpPr>
          <p:cNvPr id="66564" name="Tittel 1"/>
          <p:cNvSpPr>
            <a:spLocks/>
          </p:cNvSpPr>
          <p:nvPr/>
        </p:nvSpPr>
        <p:spPr bwMode="auto">
          <a:xfrm>
            <a:off x="685800" y="144780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nb-NO" altLang="sv-SE" sz="3200" b="1" dirty="0" smtClean="0"/>
              <a:t>JWH-018 eller de andra är alla imitationer eller analoger till THC</a:t>
            </a:r>
            <a:endParaRPr lang="nb-NO" altLang="sv-SE" sz="3200" b="1" dirty="0"/>
          </a:p>
        </p:txBody>
      </p:sp>
    </p:spTree>
    <p:extLst>
      <p:ext uri="{BB962C8B-B14F-4D97-AF65-F5344CB8AC3E}">
        <p14:creationId xmlns:p14="http://schemas.microsoft.com/office/powerpoint/2010/main" val="2110778230"/>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ruta 1"/>
          <p:cNvSpPr txBox="1">
            <a:spLocks noChangeArrowheads="1"/>
          </p:cNvSpPr>
          <p:nvPr/>
        </p:nvSpPr>
        <p:spPr bwMode="auto">
          <a:xfrm>
            <a:off x="0" y="549275"/>
            <a:ext cx="9097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a:t>HU-210 är också en potent smärtlindrare med många effekter som liknar naturligt THC.</a:t>
            </a:r>
          </a:p>
          <a:p>
            <a:pPr eaLnBrk="1" hangingPunct="1"/>
            <a:endParaRPr lang="sv-SE" altLang="sv-SE"/>
          </a:p>
        </p:txBody>
      </p:sp>
      <p:sp>
        <p:nvSpPr>
          <p:cNvPr id="65539" name="textruta 2"/>
          <p:cNvSpPr txBox="1">
            <a:spLocks noChangeArrowheads="1"/>
          </p:cNvSpPr>
          <p:nvPr/>
        </p:nvSpPr>
        <p:spPr bwMode="auto">
          <a:xfrm>
            <a:off x="107950" y="1628775"/>
            <a:ext cx="84804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a:t>Andra HU cannabinoider är HU-211, HU-239, HU-243, HU-308, HU-320, HU-331, </a:t>
            </a:r>
          </a:p>
          <a:p>
            <a:pPr eaLnBrk="1" hangingPunct="1"/>
            <a:r>
              <a:rPr lang="sv-SE" altLang="sv-SE"/>
              <a:t>HU-336, HU-345</a:t>
            </a:r>
          </a:p>
          <a:p>
            <a:pPr eaLnBrk="1" hangingPunct="1"/>
            <a:endParaRPr lang="sv-SE" altLang="sv-SE"/>
          </a:p>
        </p:txBody>
      </p:sp>
      <p:sp>
        <p:nvSpPr>
          <p:cNvPr id="65540" name="textruta 3"/>
          <p:cNvSpPr txBox="1">
            <a:spLocks noChangeArrowheads="1"/>
          </p:cNvSpPr>
          <p:nvPr/>
        </p:nvSpPr>
        <p:spPr bwMode="auto">
          <a:xfrm>
            <a:off x="250825" y="3068638"/>
            <a:ext cx="79867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a:t>Andra syntetiska forskningssubstanser som har förbjudits eller som kommer </a:t>
            </a:r>
          </a:p>
          <a:p>
            <a:pPr eaLnBrk="1" hangingPunct="1"/>
            <a:r>
              <a:rPr lang="sv-SE" altLang="sv-SE"/>
              <a:t>att bli det inom en snar framtid är JWH-015, JWH-018, JWH-073, JWH-081, </a:t>
            </a:r>
          </a:p>
          <a:p>
            <a:pPr eaLnBrk="1" hangingPunct="1"/>
            <a:r>
              <a:rPr lang="sv-SE" altLang="sv-SE"/>
              <a:t>JWH-133, JWH-200, JWH-250, JWH-398, CP 47,497.</a:t>
            </a:r>
          </a:p>
        </p:txBody>
      </p:sp>
    </p:spTree>
    <p:extLst>
      <p:ext uri="{BB962C8B-B14F-4D97-AF65-F5344CB8AC3E}">
        <p14:creationId xmlns:p14="http://schemas.microsoft.com/office/powerpoint/2010/main" val="1169253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blinds(horizontal)">
                                      <p:cBhvr>
                                        <p:cTn id="7" dur="500"/>
                                        <p:tgtEl>
                                          <p:spTgt spid="655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5540"/>
                                        </p:tgtEl>
                                        <p:attrNameLst>
                                          <p:attrName>style.visibility</p:attrName>
                                        </p:attrNameLst>
                                      </p:cBhvr>
                                      <p:to>
                                        <p:strVal val="visible"/>
                                      </p:to>
                                    </p:set>
                                    <p:animEffect transition="in" filter="blinds(horizontal)">
                                      <p:cBhvr>
                                        <p:cTn id="12" dur="500"/>
                                        <p:tgtEl>
                                          <p:spTgt spid="65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p:bldP spid="65540"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ktangel 3"/>
          <p:cNvSpPr>
            <a:spLocks noChangeArrowheads="1"/>
          </p:cNvSpPr>
          <p:nvPr/>
        </p:nvSpPr>
        <p:spPr bwMode="auto">
          <a:xfrm>
            <a:off x="179388" y="115888"/>
            <a:ext cx="4572000" cy="646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t"/>
            <a:r>
              <a:rPr lang="sv-SE" altLang="sv-SE"/>
              <a:t>A-41988 </a:t>
            </a:r>
          </a:p>
          <a:p>
            <a:pPr fontAlgn="t"/>
            <a:r>
              <a:rPr lang="sv-SE" altLang="sv-SE"/>
              <a:t>AM-087 </a:t>
            </a:r>
          </a:p>
          <a:p>
            <a:pPr fontAlgn="t"/>
            <a:r>
              <a:rPr lang="sv-SE" altLang="sv-SE"/>
              <a:t>AM-4030 </a:t>
            </a:r>
          </a:p>
          <a:p>
            <a:pPr fontAlgn="t"/>
            <a:r>
              <a:rPr lang="sv-SE" altLang="sv-SE"/>
              <a:t>AM-411 </a:t>
            </a:r>
          </a:p>
          <a:p>
            <a:pPr fontAlgn="t"/>
            <a:r>
              <a:rPr lang="sv-SE" altLang="sv-SE"/>
              <a:t>AM-855 </a:t>
            </a:r>
          </a:p>
          <a:p>
            <a:pPr fontAlgn="t"/>
            <a:r>
              <a:rPr lang="sv-SE" altLang="sv-SE"/>
              <a:t>AM-905 </a:t>
            </a:r>
          </a:p>
          <a:p>
            <a:pPr fontAlgn="t"/>
            <a:r>
              <a:rPr lang="sv-SE" altLang="sv-SE"/>
              <a:t>AM-906 </a:t>
            </a:r>
          </a:p>
          <a:p>
            <a:pPr fontAlgn="t"/>
            <a:r>
              <a:rPr lang="sv-SE" altLang="sv-SE"/>
              <a:t>AM-919 </a:t>
            </a:r>
          </a:p>
          <a:p>
            <a:pPr fontAlgn="t"/>
            <a:r>
              <a:rPr lang="sv-SE" altLang="sv-SE"/>
              <a:t>AM-938 </a:t>
            </a:r>
          </a:p>
          <a:p>
            <a:pPr fontAlgn="t"/>
            <a:r>
              <a:rPr lang="sv-SE" altLang="sv-SE"/>
              <a:t>AMG-1 </a:t>
            </a:r>
          </a:p>
          <a:p>
            <a:pPr fontAlgn="t"/>
            <a:r>
              <a:rPr lang="sv-SE" altLang="sv-SE"/>
              <a:t>AMG-3 </a:t>
            </a:r>
          </a:p>
          <a:p>
            <a:pPr fontAlgn="t"/>
            <a:r>
              <a:rPr lang="sv-SE" altLang="sv-SE"/>
              <a:t>AMG-36 </a:t>
            </a:r>
          </a:p>
          <a:p>
            <a:pPr fontAlgn="t"/>
            <a:r>
              <a:rPr lang="sv-SE" altLang="sv-SE"/>
              <a:t>AMG-41 </a:t>
            </a:r>
          </a:p>
          <a:p>
            <a:pPr fontAlgn="t"/>
            <a:r>
              <a:rPr lang="sv-SE" altLang="sv-SE"/>
              <a:t>BAY 38-7271 </a:t>
            </a:r>
          </a:p>
          <a:p>
            <a:pPr fontAlgn="t"/>
            <a:r>
              <a:rPr lang="sv-SE" altLang="sv-SE"/>
              <a:t>BAY 59-3074 </a:t>
            </a:r>
          </a:p>
          <a:p>
            <a:pPr fontAlgn="t"/>
            <a:r>
              <a:rPr lang="sv-SE" altLang="sv-SE"/>
              <a:t>BML-190 </a:t>
            </a:r>
          </a:p>
          <a:p>
            <a:pPr fontAlgn="t"/>
            <a:r>
              <a:rPr lang="sv-SE" altLang="sv-SE"/>
              <a:t>CP 47,497 (identifierad i några rökmixar i </a:t>
            </a:r>
            <a:r>
              <a:rPr lang="sv-SE" altLang="sv-SE">
                <a:hlinkClick r:id="rId3" tooltip="Spice"/>
              </a:rPr>
              <a:t>Spice</a:t>
            </a:r>
            <a:r>
              <a:rPr lang="sv-SE" altLang="sv-SE"/>
              <a:t>-serien.) </a:t>
            </a:r>
          </a:p>
          <a:p>
            <a:pPr fontAlgn="t"/>
            <a:r>
              <a:rPr lang="sv-SE" altLang="sv-SE"/>
              <a:t>CP 50,556-1 (Levonantradol) </a:t>
            </a:r>
          </a:p>
          <a:p>
            <a:pPr fontAlgn="t"/>
            <a:r>
              <a:rPr lang="sv-SE" altLang="sv-SE"/>
              <a:t>CP 55,244 </a:t>
            </a:r>
          </a:p>
          <a:p>
            <a:pPr fontAlgn="t"/>
            <a:r>
              <a:rPr lang="sv-SE" altLang="sv-SE"/>
              <a:t>CP 55,940 </a:t>
            </a:r>
          </a:p>
          <a:p>
            <a:pPr fontAlgn="t"/>
            <a:r>
              <a:rPr lang="sv-SE" altLang="sv-SE"/>
              <a:t>CP-945,598 (Otenabant) </a:t>
            </a:r>
          </a:p>
          <a:p>
            <a:pPr fontAlgn="t"/>
            <a:r>
              <a:rPr lang="sv-SE" altLang="sv-SE"/>
              <a:t>DMHP (Dimethylheptylpyran) </a:t>
            </a:r>
          </a:p>
        </p:txBody>
      </p:sp>
      <p:sp>
        <p:nvSpPr>
          <p:cNvPr id="72707" name="Rektangel 4"/>
          <p:cNvSpPr>
            <a:spLocks noChangeArrowheads="1"/>
          </p:cNvSpPr>
          <p:nvPr/>
        </p:nvSpPr>
        <p:spPr bwMode="auto">
          <a:xfrm>
            <a:off x="3995738" y="120650"/>
            <a:ext cx="45720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t"/>
            <a:r>
              <a:rPr lang="sv-SE" altLang="sv-SE"/>
              <a:t>HU-210 (identifierad i några rökmixar i </a:t>
            </a:r>
            <a:r>
              <a:rPr lang="sv-SE" altLang="sv-SE">
                <a:hlinkClick r:id="rId3" tooltip="Spice"/>
              </a:rPr>
              <a:t>Spice</a:t>
            </a:r>
            <a:r>
              <a:rPr lang="sv-SE" altLang="sv-SE"/>
              <a:t>-serien.) </a:t>
            </a:r>
          </a:p>
          <a:p>
            <a:pPr fontAlgn="t"/>
            <a:r>
              <a:rPr lang="sv-SE" altLang="sv-SE"/>
              <a:t>HU-308 </a:t>
            </a:r>
          </a:p>
          <a:p>
            <a:pPr fontAlgn="t"/>
            <a:r>
              <a:rPr lang="sv-SE" altLang="sv-SE"/>
              <a:t>Ibipinabant </a:t>
            </a:r>
          </a:p>
          <a:p>
            <a:pPr fontAlgn="t"/>
            <a:r>
              <a:rPr lang="sv-SE" altLang="sv-SE"/>
              <a:t>JTE-907 </a:t>
            </a:r>
          </a:p>
          <a:p>
            <a:pPr fontAlgn="t"/>
            <a:r>
              <a:rPr lang="sv-SE" altLang="sv-SE"/>
              <a:t>JWH-015 </a:t>
            </a:r>
          </a:p>
          <a:p>
            <a:pPr fontAlgn="t"/>
            <a:r>
              <a:rPr lang="sv-SE" altLang="sv-SE"/>
              <a:t>JWH-018 (identifierad i några rökmixar i </a:t>
            </a:r>
            <a:r>
              <a:rPr lang="sv-SE" altLang="sv-SE">
                <a:hlinkClick r:id="rId3" tooltip="Spice"/>
              </a:rPr>
              <a:t>Spice</a:t>
            </a:r>
            <a:r>
              <a:rPr lang="sv-SE" altLang="sv-SE"/>
              <a:t>-serien.) </a:t>
            </a:r>
          </a:p>
          <a:p>
            <a:pPr fontAlgn="t"/>
            <a:r>
              <a:rPr lang="sv-SE" altLang="sv-SE"/>
              <a:t>JWH-030 </a:t>
            </a:r>
          </a:p>
          <a:p>
            <a:pPr fontAlgn="t"/>
            <a:r>
              <a:rPr lang="sv-SE" altLang="sv-SE"/>
              <a:t>JWH-051 </a:t>
            </a:r>
          </a:p>
          <a:p>
            <a:pPr fontAlgn="t"/>
            <a:r>
              <a:rPr lang="sv-SE" altLang="sv-SE"/>
              <a:t>JWH-073 </a:t>
            </a:r>
          </a:p>
          <a:p>
            <a:pPr fontAlgn="t"/>
            <a:r>
              <a:rPr lang="sv-SE" altLang="sv-SE"/>
              <a:t>JWH-081 </a:t>
            </a:r>
          </a:p>
          <a:p>
            <a:pPr fontAlgn="t"/>
            <a:r>
              <a:rPr lang="sv-SE" altLang="sv-SE"/>
              <a:t>JWH-133 </a:t>
            </a:r>
          </a:p>
          <a:p>
            <a:pPr fontAlgn="t"/>
            <a:r>
              <a:rPr lang="sv-SE" altLang="sv-SE"/>
              <a:t>JWH-147 </a:t>
            </a:r>
          </a:p>
          <a:p>
            <a:pPr fontAlgn="t"/>
            <a:r>
              <a:rPr lang="sv-SE" altLang="sv-SE"/>
              <a:t>JWH-171 </a:t>
            </a:r>
          </a:p>
          <a:p>
            <a:pPr fontAlgn="t"/>
            <a:r>
              <a:rPr lang="sv-SE" altLang="sv-SE"/>
              <a:t>JWH-200 </a:t>
            </a:r>
          </a:p>
          <a:p>
            <a:pPr fontAlgn="t"/>
            <a:r>
              <a:rPr lang="sv-SE" altLang="sv-SE"/>
              <a:t>JWH-250 </a:t>
            </a:r>
          </a:p>
          <a:p>
            <a:pPr fontAlgn="t"/>
            <a:r>
              <a:rPr lang="sv-SE" altLang="sv-SE"/>
              <a:t>JWH-307 </a:t>
            </a:r>
          </a:p>
          <a:p>
            <a:pPr fontAlgn="t"/>
            <a:r>
              <a:rPr lang="sv-SE" altLang="sv-SE"/>
              <a:t>JWH-359 </a:t>
            </a:r>
          </a:p>
          <a:p>
            <a:pPr fontAlgn="t"/>
            <a:r>
              <a:rPr lang="sv-SE" altLang="sv-SE"/>
              <a:t>MK-9470 </a:t>
            </a:r>
          </a:p>
          <a:p>
            <a:pPr fontAlgn="t"/>
            <a:r>
              <a:rPr lang="sv-SE" altLang="sv-SE"/>
              <a:t>Methanandamide </a:t>
            </a:r>
          </a:p>
          <a:p>
            <a:pPr fontAlgn="t"/>
            <a:r>
              <a:rPr lang="sv-SE" altLang="sv-SE"/>
              <a:t>NESS-0327 </a:t>
            </a:r>
          </a:p>
          <a:p>
            <a:pPr fontAlgn="t"/>
            <a:r>
              <a:rPr lang="sv-SE" altLang="sv-SE"/>
              <a:t>Nabilone </a:t>
            </a:r>
          </a:p>
          <a:p>
            <a:pPr fontAlgn="t"/>
            <a:r>
              <a:rPr lang="sv-SE" altLang="sv-SE"/>
              <a:t>Nabitan </a:t>
            </a:r>
          </a:p>
        </p:txBody>
      </p:sp>
      <p:sp>
        <p:nvSpPr>
          <p:cNvPr id="72708" name="Rektangel 5"/>
          <p:cNvSpPr>
            <a:spLocks noChangeArrowheads="1"/>
          </p:cNvSpPr>
          <p:nvPr/>
        </p:nvSpPr>
        <p:spPr bwMode="auto">
          <a:xfrm>
            <a:off x="6443663" y="2333625"/>
            <a:ext cx="4572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t"/>
            <a:r>
              <a:rPr lang="sv-SE" altLang="sv-SE"/>
              <a:t>Nonabine </a:t>
            </a:r>
          </a:p>
          <a:p>
            <a:pPr fontAlgn="t"/>
            <a:r>
              <a:rPr lang="sv-SE" altLang="sv-SE"/>
              <a:t>O-1057 </a:t>
            </a:r>
          </a:p>
          <a:p>
            <a:pPr fontAlgn="t"/>
            <a:r>
              <a:rPr lang="sv-SE" altLang="sv-SE"/>
              <a:t>O-1125 </a:t>
            </a:r>
          </a:p>
          <a:p>
            <a:pPr fontAlgn="t"/>
            <a:r>
              <a:rPr lang="sv-SE" altLang="sv-SE"/>
              <a:t>O-1238 </a:t>
            </a:r>
          </a:p>
          <a:p>
            <a:pPr fontAlgn="t"/>
            <a:r>
              <a:rPr lang="sv-SE" altLang="sv-SE"/>
              <a:t>O-2545 </a:t>
            </a:r>
          </a:p>
          <a:p>
            <a:pPr fontAlgn="t"/>
            <a:r>
              <a:rPr lang="sv-SE" altLang="sv-SE"/>
              <a:t>O-2694 </a:t>
            </a:r>
          </a:p>
          <a:p>
            <a:pPr fontAlgn="t"/>
            <a:r>
              <a:rPr lang="sv-SE" altLang="sv-SE"/>
              <a:t>O-806 </a:t>
            </a:r>
          </a:p>
          <a:p>
            <a:pPr fontAlgn="t"/>
            <a:r>
              <a:rPr lang="sv-SE" altLang="sv-SE"/>
              <a:t>O-823 </a:t>
            </a:r>
          </a:p>
          <a:p>
            <a:pPr fontAlgn="t"/>
            <a:r>
              <a:rPr lang="sv-SE" altLang="sv-SE"/>
              <a:t>Parahexyl </a:t>
            </a:r>
          </a:p>
          <a:p>
            <a:pPr fontAlgn="t"/>
            <a:r>
              <a:rPr lang="sv-SE" altLang="sv-SE"/>
              <a:t>Pravadoline </a:t>
            </a:r>
          </a:p>
          <a:p>
            <a:pPr fontAlgn="t"/>
            <a:r>
              <a:rPr lang="sv-SE" altLang="sv-SE"/>
              <a:t>Sativex </a:t>
            </a:r>
          </a:p>
          <a:p>
            <a:pPr fontAlgn="t"/>
            <a:r>
              <a:rPr lang="sv-SE" altLang="sv-SE"/>
              <a:t>Surinabant </a:t>
            </a:r>
          </a:p>
          <a:p>
            <a:pPr fontAlgn="t"/>
            <a:r>
              <a:rPr lang="sv-SE" altLang="sv-SE"/>
              <a:t>THC-O-acetate </a:t>
            </a:r>
          </a:p>
          <a:p>
            <a:pPr fontAlgn="t"/>
            <a:r>
              <a:rPr lang="sv-SE" altLang="sv-SE"/>
              <a:t>THC-O-phosphate </a:t>
            </a:r>
          </a:p>
          <a:p>
            <a:pPr fontAlgn="t"/>
            <a:r>
              <a:rPr lang="sv-SE" altLang="sv-SE"/>
              <a:t>VCHSR </a:t>
            </a:r>
          </a:p>
          <a:p>
            <a:pPr fontAlgn="t"/>
            <a:r>
              <a:rPr lang="sv-SE" altLang="sv-SE"/>
              <a:t>WIN 55,212-2     = 60 st</a:t>
            </a:r>
          </a:p>
        </p:txBody>
      </p:sp>
      <p:sp>
        <p:nvSpPr>
          <p:cNvPr id="72709" name="textruta 6"/>
          <p:cNvSpPr txBox="1">
            <a:spLocks noChangeArrowheads="1"/>
          </p:cNvSpPr>
          <p:nvPr/>
        </p:nvSpPr>
        <p:spPr bwMode="auto">
          <a:xfrm rot="4282112">
            <a:off x="747713" y="2071687"/>
            <a:ext cx="3714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sz="2800" b="1"/>
              <a:t>Från magiska molekyler</a:t>
            </a:r>
          </a:p>
        </p:txBody>
      </p:sp>
    </p:spTree>
    <p:extLst>
      <p:ext uri="{BB962C8B-B14F-4D97-AF65-F5344CB8AC3E}">
        <p14:creationId xmlns:p14="http://schemas.microsoft.com/office/powerpoint/2010/main" val="201199201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ruta 3"/>
          <p:cNvSpPr txBox="1">
            <a:spLocks noChangeArrowheads="1"/>
          </p:cNvSpPr>
          <p:nvPr/>
        </p:nvSpPr>
        <p:spPr bwMode="auto">
          <a:xfrm>
            <a:off x="611188" y="549275"/>
            <a:ext cx="62563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a:t>Syntetiska cannabinoider som Rättskemi i Linköping kan upptäcka</a:t>
            </a:r>
          </a:p>
        </p:txBody>
      </p:sp>
      <p:sp>
        <p:nvSpPr>
          <p:cNvPr id="73731" name="textruta 4"/>
          <p:cNvSpPr txBox="1">
            <a:spLocks noChangeArrowheads="1"/>
          </p:cNvSpPr>
          <p:nvPr/>
        </p:nvSpPr>
        <p:spPr bwMode="auto">
          <a:xfrm>
            <a:off x="611188" y="1700213"/>
            <a:ext cx="74596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a:t>JWH- 007, 015, 018, 019, 020, 073, 073 (metyl), 086, 098, 122, 147, 200, 203, </a:t>
            </a:r>
          </a:p>
          <a:p>
            <a:pPr eaLnBrk="1" hangingPunct="1"/>
            <a:r>
              <a:rPr lang="sv-SE" altLang="sv-SE"/>
              <a:t>210, 260, 251, 398.</a:t>
            </a:r>
          </a:p>
        </p:txBody>
      </p:sp>
      <p:sp>
        <p:nvSpPr>
          <p:cNvPr id="73732" name="textruta 5"/>
          <p:cNvSpPr txBox="1">
            <a:spLocks noChangeArrowheads="1"/>
          </p:cNvSpPr>
          <p:nvPr/>
        </p:nvSpPr>
        <p:spPr bwMode="auto">
          <a:xfrm>
            <a:off x="755650" y="2781300"/>
            <a:ext cx="863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a:t>AD 001</a:t>
            </a:r>
          </a:p>
        </p:txBody>
      </p:sp>
      <p:sp>
        <p:nvSpPr>
          <p:cNvPr id="73733" name="textruta 6"/>
          <p:cNvSpPr txBox="1">
            <a:spLocks noChangeArrowheads="1"/>
          </p:cNvSpPr>
          <p:nvPr/>
        </p:nvSpPr>
        <p:spPr bwMode="auto">
          <a:xfrm>
            <a:off x="684213" y="3532188"/>
            <a:ext cx="3232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a:t>AM 694, 1220, 1241, 2201, 2231</a:t>
            </a:r>
          </a:p>
          <a:p>
            <a:pPr eaLnBrk="1" hangingPunct="1"/>
            <a:r>
              <a:rPr lang="sv-SE" altLang="sv-SE"/>
              <a:t>MAM 2201</a:t>
            </a:r>
          </a:p>
        </p:txBody>
      </p:sp>
      <p:sp>
        <p:nvSpPr>
          <p:cNvPr id="73734" name="textruta 7"/>
          <p:cNvSpPr txBox="1">
            <a:spLocks noChangeArrowheads="1"/>
          </p:cNvSpPr>
          <p:nvPr/>
        </p:nvSpPr>
        <p:spPr bwMode="auto">
          <a:xfrm>
            <a:off x="684213" y="4292600"/>
            <a:ext cx="1733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a:t>RCS 4, 4 (åtto), 8</a:t>
            </a:r>
          </a:p>
        </p:txBody>
      </p:sp>
      <p:sp>
        <p:nvSpPr>
          <p:cNvPr id="73735" name="textruta 8"/>
          <p:cNvSpPr txBox="1">
            <a:spLocks noChangeArrowheads="1"/>
          </p:cNvSpPr>
          <p:nvPr/>
        </p:nvSpPr>
        <p:spPr bwMode="auto">
          <a:xfrm>
            <a:off x="827088" y="5229225"/>
            <a:ext cx="34610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dirty="0" smtClean="0"/>
              <a:t>5F UR 144 ger en njurpåverkan</a:t>
            </a:r>
            <a:endParaRPr lang="sv-SE" altLang="sv-SE" dirty="0"/>
          </a:p>
        </p:txBody>
      </p:sp>
      <p:sp>
        <p:nvSpPr>
          <p:cNvPr id="73736" name="textruta 9"/>
          <p:cNvSpPr txBox="1">
            <a:spLocks noChangeArrowheads="1"/>
          </p:cNvSpPr>
          <p:nvPr/>
        </p:nvSpPr>
        <p:spPr bwMode="auto">
          <a:xfrm>
            <a:off x="827088" y="6021388"/>
            <a:ext cx="1346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a:t>WIN 55, 212</a:t>
            </a:r>
          </a:p>
        </p:txBody>
      </p:sp>
      <p:sp>
        <p:nvSpPr>
          <p:cNvPr id="73737" name="textruta 10"/>
          <p:cNvSpPr txBox="1">
            <a:spLocks noChangeArrowheads="1"/>
          </p:cNvSpPr>
          <p:nvPr/>
        </p:nvSpPr>
        <p:spPr bwMode="auto">
          <a:xfrm>
            <a:off x="3635375" y="6391275"/>
            <a:ext cx="20526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a:t>29 st kan man spåra</a:t>
            </a:r>
          </a:p>
        </p:txBody>
      </p:sp>
    </p:spTree>
    <p:extLst>
      <p:ext uri="{BB962C8B-B14F-4D97-AF65-F5344CB8AC3E}">
        <p14:creationId xmlns:p14="http://schemas.microsoft.com/office/powerpoint/2010/main" val="1492661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5"/>
          <p:cNvSpPr txBox="1">
            <a:spLocks noChangeArrowheads="1"/>
          </p:cNvSpPr>
          <p:nvPr/>
        </p:nvSpPr>
        <p:spPr bwMode="auto">
          <a:xfrm>
            <a:off x="250825" y="765175"/>
            <a:ext cx="8478838" cy="2838450"/>
          </a:xfrm>
          <a:prstGeom prst="rect">
            <a:avLst/>
          </a:prstGeom>
          <a:noFill/>
          <a:ln w="9525">
            <a:noFill/>
            <a:miter lim="800000"/>
            <a:headEnd/>
            <a:tailEnd/>
          </a:ln>
        </p:spPr>
        <p:txBody>
          <a:bodyPr wrap="none">
            <a:spAutoFit/>
          </a:bodyPr>
          <a:lstStyle/>
          <a:p>
            <a:r>
              <a:rPr lang="sv-SE" dirty="0"/>
              <a:t>I en elevenkät i gymnasiet årskurs 2 i Malmö (2012) har man identifierat följande </a:t>
            </a:r>
          </a:p>
          <a:p>
            <a:r>
              <a:rPr lang="sv-SE" dirty="0"/>
              <a:t>riskfaktorer som kan leda till ett cannabisanvändande:</a:t>
            </a:r>
          </a:p>
          <a:p>
            <a:endParaRPr lang="sv-SE" dirty="0"/>
          </a:p>
          <a:p>
            <a:r>
              <a:rPr lang="sv-SE" dirty="0"/>
              <a:t>De som använder alkohol har en 5.1 ggr högre risk att använda cannabis</a:t>
            </a:r>
          </a:p>
          <a:p>
            <a:endParaRPr lang="sv-SE" dirty="0"/>
          </a:p>
          <a:p>
            <a:r>
              <a:rPr lang="sv-SE" dirty="0"/>
              <a:t>De som använder tobak har en 5,0 ggr högre risk</a:t>
            </a:r>
          </a:p>
          <a:p>
            <a:endParaRPr lang="sv-SE" dirty="0"/>
          </a:p>
          <a:p>
            <a:r>
              <a:rPr lang="sv-SE" dirty="0"/>
              <a:t>De som har ADHD har en 2,6 ggr högre risk</a:t>
            </a:r>
          </a:p>
          <a:p>
            <a:endParaRPr lang="sv-SE" dirty="0"/>
          </a:p>
          <a:p>
            <a:r>
              <a:rPr lang="sv-SE" dirty="0"/>
              <a:t>De som skolkar har en 2,4 ggr högre risk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0" y="2486025"/>
            <a:ext cx="9144000" cy="0"/>
          </a:xfrm>
          <a:prstGeom prst="rect">
            <a:avLst/>
          </a:prstGeom>
          <a:noFill/>
          <a:ln w="9525">
            <a:noFill/>
            <a:miter lim="800000"/>
            <a:headEnd/>
            <a:tailEnd/>
          </a:ln>
        </p:spPr>
        <p:txBody>
          <a:bodyPr wrap="none" anchor="ctr">
            <a:spAutoFit/>
          </a:bodyPr>
          <a:lstStyle/>
          <a:p>
            <a:endParaRPr lang="sv-SE"/>
          </a:p>
        </p:txBody>
      </p:sp>
      <p:graphicFrame>
        <p:nvGraphicFramePr>
          <p:cNvPr id="1026" name="Object 4"/>
          <p:cNvGraphicFramePr>
            <a:graphicFrameLocks noChangeAspect="1"/>
          </p:cNvGraphicFramePr>
          <p:nvPr/>
        </p:nvGraphicFramePr>
        <p:xfrm>
          <a:off x="1331913" y="1052513"/>
          <a:ext cx="6227762" cy="4687887"/>
        </p:xfrm>
        <a:graphic>
          <a:graphicData uri="http://schemas.openxmlformats.org/presentationml/2006/ole">
            <mc:AlternateContent xmlns:mc="http://schemas.openxmlformats.org/markup-compatibility/2006">
              <mc:Choice xmlns:v="urn:schemas-microsoft-com:vml" Requires="v">
                <p:oleObj spid="_x0000_s66565" r:id="rId4" imgW="4570586" imgH="3427608" progId="PowerPoint.Slide.12">
                  <p:embed/>
                </p:oleObj>
              </mc:Choice>
              <mc:Fallback>
                <p:oleObj r:id="rId4" imgW="4570586" imgH="3427608" progId="PowerPoint.Slide.1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913" y="1052513"/>
                        <a:ext cx="6227762" cy="4687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a:spLocks noChangeArrowheads="1"/>
          </p:cNvSpPr>
          <p:nvPr/>
        </p:nvSpPr>
        <p:spPr bwMode="auto">
          <a:xfrm>
            <a:off x="604838" y="328613"/>
            <a:ext cx="7934325" cy="5632311"/>
          </a:xfrm>
          <a:prstGeom prst="rect">
            <a:avLst/>
          </a:prstGeom>
          <a:noFill/>
          <a:ln w="9525">
            <a:noFill/>
            <a:miter lim="800000"/>
            <a:headEnd/>
            <a:tailEnd/>
          </a:ln>
        </p:spPr>
        <p:txBody>
          <a:bodyPr>
            <a:spAutoFit/>
          </a:bodyPr>
          <a:lstStyle/>
          <a:p>
            <a:pPr algn="ctr"/>
            <a:r>
              <a:rPr lang="sv-SE" sz="4000" b="1" dirty="0">
                <a:latin typeface="Calibri" pitchFamily="34" charset="0"/>
              </a:rPr>
              <a:t>Vuxna (16−84 år) 2010/2011</a:t>
            </a:r>
          </a:p>
          <a:p>
            <a:pPr algn="ctr"/>
            <a:r>
              <a:rPr lang="sv-SE" sz="800" dirty="0" smtClean="0">
                <a:latin typeface="Calibri" pitchFamily="34" charset="0"/>
              </a:rPr>
              <a:t>nationellt</a:t>
            </a:r>
            <a:endParaRPr lang="sv-SE" sz="800" dirty="0">
              <a:latin typeface="Calibri" pitchFamily="34" charset="0"/>
            </a:endParaRPr>
          </a:p>
          <a:p>
            <a:pPr algn="ctr"/>
            <a:endParaRPr lang="sv-SE" sz="800" dirty="0">
              <a:latin typeface="Calibri" pitchFamily="34" charset="0"/>
            </a:endParaRPr>
          </a:p>
          <a:p>
            <a:pPr algn="ctr"/>
            <a:endParaRPr lang="sv-SE" sz="800" dirty="0">
              <a:latin typeface="Calibri" pitchFamily="34" charset="0"/>
            </a:endParaRPr>
          </a:p>
          <a:p>
            <a:pPr algn="ctr"/>
            <a:endParaRPr lang="sv-SE" sz="800" dirty="0">
              <a:latin typeface="Calibri" pitchFamily="34" charset="0"/>
            </a:endParaRPr>
          </a:p>
          <a:p>
            <a:pPr algn="ctr"/>
            <a:endParaRPr lang="sv-SE" sz="800" dirty="0">
              <a:latin typeface="Calibri" pitchFamily="34" charset="0"/>
            </a:endParaRPr>
          </a:p>
          <a:p>
            <a:pPr>
              <a:buFont typeface="Arial" charset="0"/>
              <a:buChar char="•"/>
            </a:pPr>
            <a:r>
              <a:rPr lang="sv-SE" sz="2400" b="1" dirty="0">
                <a:latin typeface="Calibri" pitchFamily="34" charset="0"/>
              </a:rPr>
              <a:t> </a:t>
            </a:r>
            <a:r>
              <a:rPr lang="sv-SE" sz="2400" b="1" dirty="0" smtClean="0">
                <a:latin typeface="Calibri" pitchFamily="34" charset="0"/>
              </a:rPr>
              <a:t>Cirka </a:t>
            </a:r>
            <a:r>
              <a:rPr lang="sv-SE" sz="2400" b="1" dirty="0">
                <a:latin typeface="Calibri" pitchFamily="34" charset="0"/>
              </a:rPr>
              <a:t>12% har prövat cannabis någon gång</a:t>
            </a:r>
            <a:br>
              <a:rPr lang="sv-SE" sz="2400" b="1" dirty="0">
                <a:latin typeface="Calibri" pitchFamily="34" charset="0"/>
              </a:rPr>
            </a:br>
            <a:r>
              <a:rPr lang="sv-SE" sz="2400" b="1" dirty="0">
                <a:latin typeface="Calibri" pitchFamily="34" charset="0"/>
              </a:rPr>
              <a:t>	(män 15%, kvinnor 9%)</a:t>
            </a:r>
          </a:p>
          <a:p>
            <a:endParaRPr lang="sv-SE" sz="2400" b="1" dirty="0">
              <a:latin typeface="Calibri" pitchFamily="34" charset="0"/>
            </a:endParaRPr>
          </a:p>
          <a:p>
            <a:pPr>
              <a:buFont typeface="Arial" charset="0"/>
              <a:buChar char="•"/>
            </a:pPr>
            <a:r>
              <a:rPr lang="sv-SE" sz="2400" b="1" dirty="0">
                <a:latin typeface="Calibri" pitchFamily="34" charset="0"/>
              </a:rPr>
              <a:t> </a:t>
            </a:r>
            <a:r>
              <a:rPr lang="sv-SE" sz="2400" b="1" dirty="0" smtClean="0">
                <a:latin typeface="Calibri" pitchFamily="34" charset="0"/>
              </a:rPr>
              <a:t> </a:t>
            </a:r>
            <a:r>
              <a:rPr lang="sv-SE" sz="2400" b="1" dirty="0">
                <a:latin typeface="Calibri" pitchFamily="34" charset="0"/>
              </a:rPr>
              <a:t>Detta motsvarar ca 900 000 personer i åldersintervallet</a:t>
            </a:r>
          </a:p>
          <a:p>
            <a:endParaRPr lang="sv-SE" sz="2400" b="1" dirty="0">
              <a:latin typeface="Calibri" pitchFamily="34" charset="0"/>
            </a:endParaRPr>
          </a:p>
          <a:p>
            <a:pPr>
              <a:buFont typeface="Arial" charset="0"/>
              <a:buChar char="•"/>
            </a:pPr>
            <a:endParaRPr lang="sv-SE" sz="800" b="1" dirty="0">
              <a:latin typeface="Calibri" pitchFamily="34" charset="0"/>
            </a:endParaRPr>
          </a:p>
          <a:p>
            <a:pPr>
              <a:buFont typeface="Arial" charset="0"/>
              <a:buChar char="•"/>
            </a:pPr>
            <a:r>
              <a:rPr lang="sv-SE" sz="2400" b="1" dirty="0" smtClean="0">
                <a:latin typeface="Calibri" pitchFamily="34" charset="0"/>
              </a:rPr>
              <a:t> Ca </a:t>
            </a:r>
            <a:r>
              <a:rPr lang="sv-SE" sz="2400" b="1" dirty="0">
                <a:latin typeface="Calibri" pitchFamily="34" charset="0"/>
              </a:rPr>
              <a:t>2% har använt cannabis senaste året (150 000)</a:t>
            </a:r>
          </a:p>
          <a:p>
            <a:pPr>
              <a:buFont typeface="Arial" charset="0"/>
              <a:buChar char="•"/>
            </a:pPr>
            <a:endParaRPr lang="sv-SE" sz="2400" b="1" dirty="0">
              <a:latin typeface="Calibri" pitchFamily="34" charset="0"/>
            </a:endParaRPr>
          </a:p>
          <a:p>
            <a:endParaRPr lang="sv-SE" sz="800" b="1" dirty="0">
              <a:latin typeface="Calibri" pitchFamily="34" charset="0"/>
            </a:endParaRPr>
          </a:p>
          <a:p>
            <a:pPr>
              <a:buFont typeface="Arial" charset="0"/>
              <a:buChar char="•"/>
            </a:pPr>
            <a:r>
              <a:rPr lang="sv-SE" sz="2400" b="1" dirty="0" smtClean="0">
                <a:latin typeface="Calibri" pitchFamily="34" charset="0"/>
              </a:rPr>
              <a:t> Ca </a:t>
            </a:r>
            <a:r>
              <a:rPr lang="sv-SE" sz="2400" b="1" dirty="0">
                <a:latin typeface="Calibri" pitchFamily="34" charset="0"/>
              </a:rPr>
              <a:t>1% har använt cannabis senaste månaden (75 000)</a:t>
            </a:r>
          </a:p>
          <a:p>
            <a:pPr>
              <a:buFont typeface="Arial" charset="0"/>
              <a:buChar char="•"/>
            </a:pPr>
            <a:endParaRPr lang="sv-SE" sz="2400" b="1" dirty="0">
              <a:latin typeface="Calibri" pitchFamily="34" charset="0"/>
            </a:endParaRPr>
          </a:p>
          <a:p>
            <a:pPr>
              <a:buFont typeface="Arial" charset="0"/>
              <a:buChar char="•"/>
            </a:pPr>
            <a:r>
              <a:rPr lang="sv-SE" sz="2400" b="1" dirty="0">
                <a:latin typeface="Calibri" pitchFamily="34" charset="0"/>
              </a:rPr>
              <a:t>  Relativt stabilt läge sedan 2004, men högre nivå jämfört 	med  1980- och 1990-talet</a:t>
            </a:r>
          </a:p>
        </p:txBody>
      </p:sp>
      <p:sp>
        <p:nvSpPr>
          <p:cNvPr id="20483" name="Text Box 2"/>
          <p:cNvSpPr txBox="1">
            <a:spLocks noChangeArrowheads="1"/>
          </p:cNvSpPr>
          <p:nvPr/>
        </p:nvSpPr>
        <p:spPr bwMode="auto">
          <a:xfrm>
            <a:off x="6610350" y="6451600"/>
            <a:ext cx="2276475" cy="247650"/>
          </a:xfrm>
          <a:prstGeom prst="rect">
            <a:avLst/>
          </a:prstGeom>
          <a:noFill/>
          <a:ln w="9525">
            <a:noFill/>
            <a:miter lim="800000"/>
            <a:headEnd/>
            <a:tailEnd/>
          </a:ln>
        </p:spPr>
        <p:txBody>
          <a:bodyPr lIns="46800" rIns="46800" anchor="ctr">
            <a:spAutoFit/>
          </a:bodyPr>
          <a:lstStyle/>
          <a:p>
            <a:pPr algn="r">
              <a:spcAft>
                <a:spcPts val="1000"/>
              </a:spcAft>
            </a:pPr>
            <a:r>
              <a:rPr lang="sv-SE" sz="1000" b="1"/>
              <a:t>  Källa: Statens folkhälsoinstitut</a:t>
            </a:r>
            <a:endParaRPr lang="sv-SE"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2000"/>
                                        <p:tgtEl>
                                          <p:spTgt spid="2">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8" end="8"/>
                                            </p:txEl>
                                          </p:spTgt>
                                        </p:tgtEl>
                                        <p:attrNameLst>
                                          <p:attrName>style.visibility</p:attrName>
                                        </p:attrNameLst>
                                      </p:cBhvr>
                                      <p:to>
                                        <p:strVal val="visible"/>
                                      </p:to>
                                    </p:set>
                                    <p:animEffect transition="in" filter="fade">
                                      <p:cBhvr>
                                        <p:cTn id="12" dur="2000"/>
                                        <p:tgtEl>
                                          <p:spTgt spid="2">
                                            <p:txEl>
                                              <p:pRg st="8" end="8"/>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animEffect transition="in" filter="fade">
                                      <p:cBhvr>
                                        <p:cTn id="17" dur="2000"/>
                                        <p:tgtEl>
                                          <p:spTgt spid="2">
                                            <p:txEl>
                                              <p:pRg st="11" end="1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14" end="14"/>
                                            </p:txEl>
                                          </p:spTgt>
                                        </p:tgtEl>
                                        <p:attrNameLst>
                                          <p:attrName>style.visibility</p:attrName>
                                        </p:attrNameLst>
                                      </p:cBhvr>
                                      <p:to>
                                        <p:strVal val="visible"/>
                                      </p:to>
                                    </p:set>
                                    <p:animEffect transition="in" filter="fade">
                                      <p:cBhvr>
                                        <p:cTn id="22" dur="2000"/>
                                        <p:tgtEl>
                                          <p:spTgt spid="2">
                                            <p:txEl>
                                              <p:pRg st="14" end="1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16" end="16"/>
                                            </p:txEl>
                                          </p:spTgt>
                                        </p:tgtEl>
                                        <p:attrNameLst>
                                          <p:attrName>style.visibility</p:attrName>
                                        </p:attrNameLst>
                                      </p:cBhvr>
                                      <p:to>
                                        <p:strVal val="visible"/>
                                      </p:to>
                                    </p:set>
                                    <p:animEffect transition="in" filter="fade">
                                      <p:cBhvr>
                                        <p:cTn id="27" dur="20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2972</Words>
  <Application>Microsoft Office PowerPoint</Application>
  <PresentationFormat>Bildspel på skärmen (4:3)</PresentationFormat>
  <Paragraphs>588</Paragraphs>
  <Slides>66</Slides>
  <Notes>66</Notes>
  <HiddenSlides>0</HiddenSlides>
  <MMClips>0</MMClips>
  <ScaleCrop>false</ScaleCrop>
  <HeadingPairs>
    <vt:vector size="6" baseType="variant">
      <vt:variant>
        <vt:lpstr>Tema</vt:lpstr>
      </vt:variant>
      <vt:variant>
        <vt:i4>1</vt:i4>
      </vt:variant>
      <vt:variant>
        <vt:lpstr>Serverprogram för OLE-inbäddning</vt:lpstr>
      </vt:variant>
      <vt:variant>
        <vt:i4>3</vt:i4>
      </vt:variant>
      <vt:variant>
        <vt:lpstr>Bildrubriker</vt:lpstr>
      </vt:variant>
      <vt:variant>
        <vt:i4>66</vt:i4>
      </vt:variant>
    </vt:vector>
  </HeadingPairs>
  <TitlesOfParts>
    <vt:vector size="70" baseType="lpstr">
      <vt:lpstr>Office-tema</vt:lpstr>
      <vt:lpstr>Microsoft PowerPoint-bildspel</vt:lpstr>
      <vt:lpstr>Microsoft Excel-diagram</vt:lpstr>
      <vt:lpstr>Bild</vt:lpstr>
      <vt:lpstr>Cannabis i vår vardag</vt:lpstr>
      <vt:lpstr>Vilken roll har drogen i den unges liv?</vt:lpstr>
      <vt:lpstr>PowerPoint-presentation</vt:lpstr>
      <vt:lpstr>Provat narkotika 5 gånger eller mer i procent Västra Götaland</vt:lpstr>
      <vt:lpstr>Är det ett problem? Sydsvenskan rapporterar från kloaken</vt:lpstr>
      <vt:lpstr>PowerPoint-presentation</vt:lpstr>
      <vt:lpstr>PowerPoint-presentation</vt:lpstr>
      <vt:lpstr>PowerPoint-presentation</vt:lpstr>
      <vt:lpstr>PowerPoint-presentation</vt:lpstr>
      <vt:lpstr>Andelen vuxna (16–84 år) som använt cannabis  senaste året. 2010/2011.</vt:lpstr>
      <vt:lpstr>PowerPoint-presentation</vt:lpstr>
      <vt:lpstr>Korrekta källor</vt:lpstr>
      <vt:lpstr>Osäkra källor</vt:lpstr>
      <vt:lpstr>Argument som personer som röker cannabis ofta använder för att rättfärdiga sitt rökande</vt:lpstr>
      <vt:lpstr>PowerPoint-presentation</vt:lpstr>
      <vt:lpstr>PowerPoint-presentation</vt:lpstr>
      <vt:lpstr>PowerPoint-presentation</vt:lpstr>
      <vt:lpstr>PowerPoint-presentation</vt:lpstr>
      <vt:lpstr>Cannabis är en medicin.</vt:lpstr>
      <vt:lpstr>Cannabis är en medicin.</vt:lpstr>
      <vt:lpstr>Det finns inga studier som visar att cannabis är farligt.</vt:lpstr>
      <vt:lpstr>Det finns inga studier som visar att cannabis är farligt.</vt:lpstr>
      <vt:lpstr>PowerPoint-presentation</vt:lpstr>
      <vt:lpstr>Detta vet vi om cannabisskador</vt:lpstr>
      <vt:lpstr>Senaste nytt </vt:lpstr>
      <vt:lpstr>PowerPoint-presentation</vt:lpstr>
      <vt:lpstr>Varför narkotikaförbud?</vt:lpstr>
      <vt:lpstr>Drogen fyller ut ojämnheterna</vt:lpstr>
      <vt:lpstr>PowerPoint-presentation</vt:lpstr>
      <vt:lpstr>PowerPoint-presentation</vt:lpstr>
      <vt:lpstr>PowerPoint-presentation</vt:lpstr>
      <vt:lpstr>PowerPoint-presentation</vt:lpstr>
      <vt:lpstr>Utveckling</vt:lpstr>
      <vt:lpstr>THC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Beståndsdelar i att inte kunna strukturera verkligheten gör att man:</vt:lpstr>
      <vt:lpstr>Ett cannabismönster skapas</vt:lpstr>
      <vt:lpstr>Forts. Cannabismönster</vt:lpstr>
      <vt:lpstr>PowerPoint-presentation</vt:lpstr>
      <vt:lpstr>PowerPoint-presentation</vt:lpstr>
      <vt:lpstr>PowerPoint-presentation</vt:lpstr>
      <vt:lpstr>PowerPoint-presentation</vt:lpstr>
      <vt:lpstr>PowerPoint-presentation</vt:lpstr>
      <vt:lpstr>PowerPoint-presentation</vt:lpstr>
      <vt:lpstr>Cannabis och inlärning</vt:lpstr>
      <vt:lpstr>Endocannabinoidsystemet</vt:lpstr>
      <vt:lpstr>PowerPoint-presentation</vt:lpstr>
      <vt:lpstr>Endocannabinoiderna</vt:lpstr>
      <vt:lpstr>PowerPoint-presentation</vt:lpstr>
      <vt:lpstr>PowerPoint-presentation</vt:lpstr>
      <vt:lpstr>PowerPoint-presentation</vt:lpstr>
      <vt:lpstr>PowerPoint-presentation</vt:lpstr>
      <vt:lpstr>Akuta skadeverkningar och CB1 agonister</vt:lpstr>
      <vt:lpstr>PowerPoint-presentation</vt:lpstr>
      <vt:lpstr>Kroniska skadeverkningar så här långt</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Cannabis_i_var_vardag</dc:title>
  <dc:creator>Thomas Lundqvist</dc:creator>
  <cp:lastModifiedBy>Stroker</cp:lastModifiedBy>
  <cp:revision>46</cp:revision>
  <dcterms:created xsi:type="dcterms:W3CDTF">2013-12-01T16:53:13Z</dcterms:created>
  <dcterms:modified xsi:type="dcterms:W3CDTF">2014-01-30T13:13:14Z</dcterms:modified>
</cp:coreProperties>
</file>